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60" r:id="rId3"/>
    <p:sldId id="261" r:id="rId4"/>
    <p:sldId id="262" r:id="rId5"/>
    <p:sldId id="263" r:id="rId6"/>
    <p:sldId id="264" r:id="rId7"/>
    <p:sldId id="265" r:id="rId8"/>
    <p:sldId id="266" r:id="rId9"/>
    <p:sldId id="267" r:id="rId10"/>
    <p:sldId id="268" r:id="rId11"/>
    <p:sldId id="269" r:id="rId12"/>
    <p:sldId id="270" r:id="rId13"/>
    <p:sldId id="271" r:id="rId14"/>
    <p:sldId id="272" r:id="rId15"/>
    <p:sldId id="273" r:id="rId16"/>
    <p:sldId id="281" r:id="rId17"/>
    <p:sldId id="282" r:id="rId18"/>
    <p:sldId id="274" r:id="rId19"/>
    <p:sldId id="275" r:id="rId20"/>
    <p:sldId id="276" r:id="rId21"/>
    <p:sldId id="277" r:id="rId22"/>
    <p:sldId id="278" r:id="rId23"/>
    <p:sldId id="279" r:id="rId24"/>
    <p:sldId id="280" r:id="rId2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65" d="100"/>
          <a:sy n="65" d="100"/>
        </p:scale>
        <p:origin x="-432" y="-8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1/20/2016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1/20/2016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1/20/2016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1/20/2016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1/20/2016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1/20/2016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1/20/2016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1/20/2016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1/20/2016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1/20/2016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1/20/2016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1/20/2016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s>
</file>

<file path=ppt/slides/_rels/slide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6" name="palette.png"/>
          <p:cNvPicPr>
            <a:picLocks noChangeAspect="1"/>
          </p:cNvPicPr>
          <p:nvPr/>
        </p:nvPicPr>
        <p:blipFill>
          <a:blip r:embed="rId2">
            <a:extLst/>
          </a:blip>
          <a:stretch>
            <a:fillRect/>
          </a:stretch>
        </p:blipFill>
        <p:spPr>
          <a:xfrm>
            <a:off x="939800" y="895350"/>
            <a:ext cx="7518400" cy="5499100"/>
          </a:xfrm>
          <a:prstGeom prst="rect">
            <a:avLst/>
          </a:prstGeom>
          <a:ln w="12700">
            <a:miter lim="400000"/>
          </a:ln>
        </p:spPr>
      </p:pic>
      <p:sp>
        <p:nvSpPr>
          <p:cNvPr id="147" name="Shape 147"/>
          <p:cNvSpPr>
            <a:spLocks noGrp="1"/>
          </p:cNvSpPr>
          <p:nvPr>
            <p:ph type="title"/>
          </p:nvPr>
        </p:nvSpPr>
        <p:spPr>
          <a:prstGeom prst="rect">
            <a:avLst/>
          </a:prstGeom>
        </p:spPr>
        <p:txBody>
          <a:bodyPr/>
          <a:lstStyle>
            <a:lvl1pPr>
              <a:defRPr sz="3000"/>
            </a:lvl1pPr>
          </a:lstStyle>
          <a:p>
            <a:pPr>
              <a:defRPr sz="2800"/>
            </a:pPr>
            <a:endParaRPr sz="3000"/>
          </a:p>
        </p:txBody>
      </p:sp>
      <p:sp>
        <p:nvSpPr>
          <p:cNvPr id="148" name="Shape 148"/>
          <p:cNvSpPr/>
          <p:nvPr/>
        </p:nvSpPr>
        <p:spPr>
          <a:xfrm>
            <a:off x="406400" y="850900"/>
            <a:ext cx="8229600" cy="313393"/>
          </a:xfrm>
          <a:prstGeom prst="rect">
            <a:avLst/>
          </a:prstGeom>
          <a:ln w="12700">
            <a:miter lim="400000"/>
          </a:ln>
          <a:extLst>
            <a:ext uri="{C572A759-6A51-4108-AA02-DFA0A04FC94B}">
              <ma14:wrappingTextBoxFlag xmlns="" xmlns:ma14="http://schemas.microsoft.com/office/mac/drawingml/2011/main" val="1"/>
            </a:ext>
          </a:extLst>
        </p:spPr>
        <p:txBody>
          <a:bodyPr lIns="45719" rIns="45719">
            <a:normAutofit lnSpcReduction="10000"/>
          </a:bodyPr>
          <a:lstStyle>
            <a:lvl1pPr>
              <a:spcBef>
                <a:spcPts val="500"/>
              </a:spcBef>
              <a:defRPr sz="1500" i="1">
                <a:latin typeface="Arial"/>
                <a:ea typeface="Arial"/>
                <a:cs typeface="Arial"/>
                <a:sym typeface="Arial"/>
              </a:defRPr>
            </a:lvl1pPr>
          </a:lstStyle>
          <a:p>
            <a:r>
              <a:rPr dirty="0"/>
              <a:t>If the description applies to you, check OUI; if it does not, check NON.</a:t>
            </a:r>
          </a:p>
        </p:txBody>
      </p:sp>
      <p:grpSp>
        <p:nvGrpSpPr>
          <p:cNvPr id="174" name="Group 174"/>
          <p:cNvGrpSpPr/>
          <p:nvPr/>
        </p:nvGrpSpPr>
        <p:grpSpPr>
          <a:xfrm>
            <a:off x="6071022" y="1159908"/>
            <a:ext cx="1544835" cy="4690584"/>
            <a:chOff x="0" y="0"/>
            <a:chExt cx="1544833" cy="4690582"/>
          </a:xfrm>
        </p:grpSpPr>
        <p:sp>
          <p:nvSpPr>
            <p:cNvPr id="149" name="Shape 149"/>
            <p:cNvSpPr/>
            <p:nvPr/>
          </p:nvSpPr>
          <p:spPr>
            <a:xfrm>
              <a:off x="0" y="0"/>
              <a:ext cx="1544834" cy="37084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45719" tIns="45719" rIns="45719" bIns="45719" numCol="1" anchor="t">
              <a:spAutoFit/>
            </a:bodyPr>
            <a:lstStyle>
              <a:lvl1pPr>
                <a:defRPr b="1"/>
              </a:lvl1pPr>
            </a:lstStyle>
            <a:p>
              <a:r>
                <a:t>OUI            NON</a:t>
              </a:r>
            </a:p>
          </p:txBody>
        </p:sp>
        <p:sp>
          <p:nvSpPr>
            <p:cNvPr id="150" name="Shape 150"/>
            <p:cNvSpPr/>
            <p:nvPr/>
          </p:nvSpPr>
          <p:spPr>
            <a:xfrm>
              <a:off x="151977" y="386079"/>
              <a:ext cx="177228" cy="177228"/>
            </a:xfrm>
            <a:prstGeom prst="rect">
              <a:avLst/>
            </a:prstGeom>
            <a:solidFill>
              <a:srgbClr val="FFFFFF"/>
            </a:solidFill>
            <a:ln w="12700" cap="flat">
              <a:solidFill>
                <a:srgbClr val="B51F20"/>
              </a:solidFill>
              <a:prstDash val="solid"/>
              <a:round/>
            </a:ln>
            <a:effectLst/>
            <a:extLst>
              <a:ext uri="{C572A759-6A51-4108-AA02-DFA0A04FC94B}">
                <ma14:wrappingTextBoxFlag xmlns="" xmlns:ma14="http://schemas.microsoft.com/office/mac/drawingml/2011/main" val="1"/>
              </a:ext>
            </a:extLst>
          </p:spPr>
          <p:txBody>
            <a:bodyPr wrap="square" lIns="45719" tIns="45719" rIns="45719" bIns="45719" numCol="1" anchor="ctr">
              <a:noAutofit/>
            </a:bodyPr>
            <a:lstStyle/>
            <a:p>
              <a:r>
                <a:t> </a:t>
              </a:r>
            </a:p>
          </p:txBody>
        </p:sp>
        <p:sp>
          <p:nvSpPr>
            <p:cNvPr id="151" name="Shape 151"/>
            <p:cNvSpPr/>
            <p:nvPr/>
          </p:nvSpPr>
          <p:spPr>
            <a:xfrm>
              <a:off x="151977" y="906779"/>
              <a:ext cx="177228" cy="177228"/>
            </a:xfrm>
            <a:prstGeom prst="rect">
              <a:avLst/>
            </a:prstGeom>
            <a:solidFill>
              <a:srgbClr val="FFFFFF"/>
            </a:solidFill>
            <a:ln w="12700" cap="flat">
              <a:solidFill>
                <a:srgbClr val="B51F20"/>
              </a:solidFill>
              <a:prstDash val="solid"/>
              <a:round/>
            </a:ln>
            <a:effectLst/>
            <a:extLst>
              <a:ext uri="{C572A759-6A51-4108-AA02-DFA0A04FC94B}">
                <ma14:wrappingTextBoxFlag xmlns="" xmlns:ma14="http://schemas.microsoft.com/office/mac/drawingml/2011/main" val="1"/>
              </a:ext>
            </a:extLst>
          </p:spPr>
          <p:txBody>
            <a:bodyPr wrap="square" lIns="45719" tIns="45719" rIns="45719" bIns="45719" numCol="1" anchor="ctr">
              <a:noAutofit/>
            </a:bodyPr>
            <a:lstStyle/>
            <a:p>
              <a:r>
                <a:t> </a:t>
              </a:r>
            </a:p>
          </p:txBody>
        </p:sp>
        <p:sp>
          <p:nvSpPr>
            <p:cNvPr id="152" name="Shape 152"/>
            <p:cNvSpPr/>
            <p:nvPr/>
          </p:nvSpPr>
          <p:spPr>
            <a:xfrm>
              <a:off x="151977" y="1427479"/>
              <a:ext cx="177228" cy="177228"/>
            </a:xfrm>
            <a:prstGeom prst="rect">
              <a:avLst/>
            </a:prstGeom>
            <a:solidFill>
              <a:srgbClr val="FFFFFF"/>
            </a:solidFill>
            <a:ln w="12700" cap="flat">
              <a:solidFill>
                <a:srgbClr val="B51F20"/>
              </a:solidFill>
              <a:prstDash val="solid"/>
              <a:round/>
            </a:ln>
            <a:effectLst/>
            <a:extLst>
              <a:ext uri="{C572A759-6A51-4108-AA02-DFA0A04FC94B}">
                <ma14:wrappingTextBoxFlag xmlns="" xmlns:ma14="http://schemas.microsoft.com/office/mac/drawingml/2011/main" val="1"/>
              </a:ext>
            </a:extLst>
          </p:spPr>
          <p:txBody>
            <a:bodyPr wrap="square" lIns="45719" tIns="45719" rIns="45719" bIns="45719" numCol="1" anchor="ctr">
              <a:noAutofit/>
            </a:bodyPr>
            <a:lstStyle/>
            <a:p>
              <a:r>
                <a:t> </a:t>
              </a:r>
            </a:p>
          </p:txBody>
        </p:sp>
        <p:sp>
          <p:nvSpPr>
            <p:cNvPr id="153" name="Shape 153"/>
            <p:cNvSpPr/>
            <p:nvPr/>
          </p:nvSpPr>
          <p:spPr>
            <a:xfrm>
              <a:off x="151977" y="1689479"/>
              <a:ext cx="177228" cy="177228"/>
            </a:xfrm>
            <a:prstGeom prst="rect">
              <a:avLst/>
            </a:prstGeom>
            <a:solidFill>
              <a:srgbClr val="FFFFFF"/>
            </a:solidFill>
            <a:ln w="12700" cap="flat">
              <a:solidFill>
                <a:srgbClr val="B51F20"/>
              </a:solidFill>
              <a:prstDash val="solid"/>
              <a:round/>
            </a:ln>
            <a:effectLst/>
            <a:extLst>
              <a:ext uri="{C572A759-6A51-4108-AA02-DFA0A04FC94B}">
                <ma14:wrappingTextBoxFlag xmlns="" xmlns:ma14="http://schemas.microsoft.com/office/mac/drawingml/2011/main" val="1"/>
              </a:ext>
            </a:extLst>
          </p:spPr>
          <p:txBody>
            <a:bodyPr wrap="square" lIns="45719" tIns="45719" rIns="45719" bIns="45719" numCol="1" anchor="ctr">
              <a:noAutofit/>
            </a:bodyPr>
            <a:lstStyle/>
            <a:p>
              <a:r>
                <a:t> </a:t>
              </a:r>
            </a:p>
          </p:txBody>
        </p:sp>
        <p:sp>
          <p:nvSpPr>
            <p:cNvPr id="154" name="Shape 154"/>
            <p:cNvSpPr/>
            <p:nvPr/>
          </p:nvSpPr>
          <p:spPr>
            <a:xfrm>
              <a:off x="151977" y="1948179"/>
              <a:ext cx="177228" cy="177228"/>
            </a:xfrm>
            <a:prstGeom prst="rect">
              <a:avLst/>
            </a:prstGeom>
            <a:solidFill>
              <a:srgbClr val="FFFFFF"/>
            </a:solidFill>
            <a:ln w="12700" cap="flat">
              <a:solidFill>
                <a:srgbClr val="B51F20"/>
              </a:solidFill>
              <a:prstDash val="solid"/>
              <a:round/>
            </a:ln>
            <a:effectLst/>
            <a:extLst>
              <a:ext uri="{C572A759-6A51-4108-AA02-DFA0A04FC94B}">
                <ma14:wrappingTextBoxFlag xmlns="" xmlns:ma14="http://schemas.microsoft.com/office/mac/drawingml/2011/main" val="1"/>
              </a:ext>
            </a:extLst>
          </p:spPr>
          <p:txBody>
            <a:bodyPr wrap="square" lIns="45719" tIns="45719" rIns="45719" bIns="45719" numCol="1" anchor="ctr">
              <a:noAutofit/>
            </a:bodyPr>
            <a:lstStyle/>
            <a:p>
              <a:r>
                <a:t> </a:t>
              </a:r>
            </a:p>
          </p:txBody>
        </p:sp>
        <p:sp>
          <p:nvSpPr>
            <p:cNvPr id="155" name="Shape 155"/>
            <p:cNvSpPr/>
            <p:nvPr/>
          </p:nvSpPr>
          <p:spPr>
            <a:xfrm>
              <a:off x="151977" y="2456179"/>
              <a:ext cx="177228" cy="177228"/>
            </a:xfrm>
            <a:prstGeom prst="rect">
              <a:avLst/>
            </a:prstGeom>
            <a:solidFill>
              <a:srgbClr val="FFFFFF"/>
            </a:solidFill>
            <a:ln w="12700" cap="flat">
              <a:solidFill>
                <a:srgbClr val="B51F20"/>
              </a:solidFill>
              <a:prstDash val="solid"/>
              <a:round/>
            </a:ln>
            <a:effectLst/>
            <a:extLst>
              <a:ext uri="{C572A759-6A51-4108-AA02-DFA0A04FC94B}">
                <ma14:wrappingTextBoxFlag xmlns="" xmlns:ma14="http://schemas.microsoft.com/office/mac/drawingml/2011/main" val="1"/>
              </a:ext>
            </a:extLst>
          </p:spPr>
          <p:txBody>
            <a:bodyPr wrap="square" lIns="45719" tIns="45719" rIns="45719" bIns="45719" numCol="1" anchor="ctr">
              <a:noAutofit/>
            </a:bodyPr>
            <a:lstStyle/>
            <a:p>
              <a:r>
                <a:t> </a:t>
              </a:r>
            </a:p>
          </p:txBody>
        </p:sp>
        <p:sp>
          <p:nvSpPr>
            <p:cNvPr id="156" name="Shape 156"/>
            <p:cNvSpPr/>
            <p:nvPr/>
          </p:nvSpPr>
          <p:spPr>
            <a:xfrm>
              <a:off x="151977" y="2970417"/>
              <a:ext cx="177228" cy="177228"/>
            </a:xfrm>
            <a:prstGeom prst="rect">
              <a:avLst/>
            </a:prstGeom>
            <a:solidFill>
              <a:srgbClr val="FFFFFF"/>
            </a:solidFill>
            <a:ln w="12700" cap="flat">
              <a:solidFill>
                <a:srgbClr val="B51F20"/>
              </a:solidFill>
              <a:prstDash val="solid"/>
              <a:round/>
            </a:ln>
            <a:effectLst/>
            <a:extLst>
              <a:ext uri="{C572A759-6A51-4108-AA02-DFA0A04FC94B}">
                <ma14:wrappingTextBoxFlag xmlns="" xmlns:ma14="http://schemas.microsoft.com/office/mac/drawingml/2011/main" val="1"/>
              </a:ext>
            </a:extLst>
          </p:spPr>
          <p:txBody>
            <a:bodyPr wrap="square" lIns="45719" tIns="45719" rIns="45719" bIns="45719" numCol="1" anchor="ctr">
              <a:noAutofit/>
            </a:bodyPr>
            <a:lstStyle/>
            <a:p>
              <a:r>
                <a:t> </a:t>
              </a:r>
            </a:p>
          </p:txBody>
        </p:sp>
        <p:sp>
          <p:nvSpPr>
            <p:cNvPr id="157" name="Shape 157"/>
            <p:cNvSpPr/>
            <p:nvPr/>
          </p:nvSpPr>
          <p:spPr>
            <a:xfrm>
              <a:off x="151977" y="3491117"/>
              <a:ext cx="177228" cy="177228"/>
            </a:xfrm>
            <a:prstGeom prst="rect">
              <a:avLst/>
            </a:prstGeom>
            <a:solidFill>
              <a:srgbClr val="FFFFFF"/>
            </a:solidFill>
            <a:ln w="12700" cap="flat">
              <a:solidFill>
                <a:srgbClr val="B51F20"/>
              </a:solidFill>
              <a:prstDash val="solid"/>
              <a:round/>
            </a:ln>
            <a:effectLst/>
            <a:extLst>
              <a:ext uri="{C572A759-6A51-4108-AA02-DFA0A04FC94B}">
                <ma14:wrappingTextBoxFlag xmlns="" xmlns:ma14="http://schemas.microsoft.com/office/mac/drawingml/2011/main" val="1"/>
              </a:ext>
            </a:extLst>
          </p:spPr>
          <p:txBody>
            <a:bodyPr wrap="square" lIns="45719" tIns="45719" rIns="45719" bIns="45719" numCol="1" anchor="ctr">
              <a:noAutofit/>
            </a:bodyPr>
            <a:lstStyle/>
            <a:p>
              <a:r>
                <a:t> </a:t>
              </a:r>
            </a:p>
          </p:txBody>
        </p:sp>
        <p:sp>
          <p:nvSpPr>
            <p:cNvPr id="158" name="Shape 158"/>
            <p:cNvSpPr/>
            <p:nvPr/>
          </p:nvSpPr>
          <p:spPr>
            <a:xfrm>
              <a:off x="151977" y="3745117"/>
              <a:ext cx="177228" cy="177228"/>
            </a:xfrm>
            <a:prstGeom prst="rect">
              <a:avLst/>
            </a:prstGeom>
            <a:solidFill>
              <a:srgbClr val="FFFFFF"/>
            </a:solidFill>
            <a:ln w="12700" cap="flat">
              <a:solidFill>
                <a:srgbClr val="B51F20"/>
              </a:solidFill>
              <a:prstDash val="solid"/>
              <a:round/>
            </a:ln>
            <a:effectLst/>
            <a:extLst>
              <a:ext uri="{C572A759-6A51-4108-AA02-DFA0A04FC94B}">
                <ma14:wrappingTextBoxFlag xmlns="" xmlns:ma14="http://schemas.microsoft.com/office/mac/drawingml/2011/main" val="1"/>
              </a:ext>
            </a:extLst>
          </p:spPr>
          <p:txBody>
            <a:bodyPr wrap="square" lIns="45719" tIns="45719" rIns="45719" bIns="45719" numCol="1" anchor="ctr">
              <a:noAutofit/>
            </a:bodyPr>
            <a:lstStyle/>
            <a:p>
              <a:r>
                <a:t> </a:t>
              </a:r>
            </a:p>
          </p:txBody>
        </p:sp>
        <p:sp>
          <p:nvSpPr>
            <p:cNvPr id="159" name="Shape 159"/>
            <p:cNvSpPr/>
            <p:nvPr/>
          </p:nvSpPr>
          <p:spPr>
            <a:xfrm>
              <a:off x="151977" y="3999117"/>
              <a:ext cx="177228" cy="177228"/>
            </a:xfrm>
            <a:prstGeom prst="rect">
              <a:avLst/>
            </a:prstGeom>
            <a:solidFill>
              <a:srgbClr val="FFFFFF"/>
            </a:solidFill>
            <a:ln w="12700" cap="flat">
              <a:solidFill>
                <a:srgbClr val="B51F20"/>
              </a:solidFill>
              <a:prstDash val="solid"/>
              <a:round/>
            </a:ln>
            <a:effectLst/>
            <a:extLst>
              <a:ext uri="{C572A759-6A51-4108-AA02-DFA0A04FC94B}">
                <ma14:wrappingTextBoxFlag xmlns="" xmlns:ma14="http://schemas.microsoft.com/office/mac/drawingml/2011/main" val="1"/>
              </a:ext>
            </a:extLst>
          </p:spPr>
          <p:txBody>
            <a:bodyPr wrap="square" lIns="45719" tIns="45719" rIns="45719" bIns="45719" numCol="1" anchor="ctr">
              <a:noAutofit/>
            </a:bodyPr>
            <a:lstStyle/>
            <a:p>
              <a:r>
                <a:t> </a:t>
              </a:r>
            </a:p>
          </p:txBody>
        </p:sp>
        <p:sp>
          <p:nvSpPr>
            <p:cNvPr id="160" name="Shape 160"/>
            <p:cNvSpPr/>
            <p:nvPr/>
          </p:nvSpPr>
          <p:spPr>
            <a:xfrm>
              <a:off x="151977" y="4253117"/>
              <a:ext cx="177228" cy="177228"/>
            </a:xfrm>
            <a:prstGeom prst="rect">
              <a:avLst/>
            </a:prstGeom>
            <a:solidFill>
              <a:srgbClr val="FFFFFF"/>
            </a:solidFill>
            <a:ln w="12700" cap="flat">
              <a:solidFill>
                <a:srgbClr val="B51F20"/>
              </a:solidFill>
              <a:prstDash val="solid"/>
              <a:round/>
            </a:ln>
            <a:effectLst/>
            <a:extLst>
              <a:ext uri="{C572A759-6A51-4108-AA02-DFA0A04FC94B}">
                <ma14:wrappingTextBoxFlag xmlns="" xmlns:ma14="http://schemas.microsoft.com/office/mac/drawingml/2011/main" val="1"/>
              </a:ext>
            </a:extLst>
          </p:spPr>
          <p:txBody>
            <a:bodyPr wrap="square" lIns="45719" tIns="45719" rIns="45719" bIns="45719" numCol="1" anchor="ctr">
              <a:noAutofit/>
            </a:bodyPr>
            <a:lstStyle/>
            <a:p>
              <a:r>
                <a:t> </a:t>
              </a:r>
            </a:p>
          </p:txBody>
        </p:sp>
        <p:sp>
          <p:nvSpPr>
            <p:cNvPr id="161" name="Shape 161"/>
            <p:cNvSpPr/>
            <p:nvPr/>
          </p:nvSpPr>
          <p:spPr>
            <a:xfrm>
              <a:off x="151977" y="4513355"/>
              <a:ext cx="177228" cy="177228"/>
            </a:xfrm>
            <a:prstGeom prst="rect">
              <a:avLst/>
            </a:prstGeom>
            <a:solidFill>
              <a:srgbClr val="FFFFFF"/>
            </a:solidFill>
            <a:ln w="12700" cap="flat">
              <a:solidFill>
                <a:srgbClr val="B51F20"/>
              </a:solidFill>
              <a:prstDash val="solid"/>
              <a:round/>
            </a:ln>
            <a:effectLst/>
            <a:extLst>
              <a:ext uri="{C572A759-6A51-4108-AA02-DFA0A04FC94B}">
                <ma14:wrappingTextBoxFlag xmlns="" xmlns:ma14="http://schemas.microsoft.com/office/mac/drawingml/2011/main" val="1"/>
              </a:ext>
            </a:extLst>
          </p:spPr>
          <p:txBody>
            <a:bodyPr wrap="square" lIns="45719" tIns="45719" rIns="45719" bIns="45719" numCol="1" anchor="ctr">
              <a:noAutofit/>
            </a:bodyPr>
            <a:lstStyle/>
            <a:p>
              <a:r>
                <a:t> </a:t>
              </a:r>
            </a:p>
          </p:txBody>
        </p:sp>
        <p:sp>
          <p:nvSpPr>
            <p:cNvPr id="162" name="Shape 162"/>
            <p:cNvSpPr/>
            <p:nvPr/>
          </p:nvSpPr>
          <p:spPr>
            <a:xfrm>
              <a:off x="1174327" y="386079"/>
              <a:ext cx="177228" cy="177228"/>
            </a:xfrm>
            <a:prstGeom prst="rect">
              <a:avLst/>
            </a:prstGeom>
            <a:solidFill>
              <a:srgbClr val="FFFFFF"/>
            </a:solidFill>
            <a:ln w="12700" cap="flat">
              <a:solidFill>
                <a:srgbClr val="B51F20"/>
              </a:solidFill>
              <a:prstDash val="solid"/>
              <a:round/>
            </a:ln>
            <a:effectLst/>
            <a:extLst>
              <a:ext uri="{C572A759-6A51-4108-AA02-DFA0A04FC94B}">
                <ma14:wrappingTextBoxFlag xmlns="" xmlns:ma14="http://schemas.microsoft.com/office/mac/drawingml/2011/main" val="1"/>
              </a:ext>
            </a:extLst>
          </p:spPr>
          <p:txBody>
            <a:bodyPr wrap="square" lIns="45719" tIns="45719" rIns="45719" bIns="45719" numCol="1" anchor="ctr">
              <a:noAutofit/>
            </a:bodyPr>
            <a:lstStyle/>
            <a:p>
              <a:r>
                <a:t> </a:t>
              </a:r>
            </a:p>
          </p:txBody>
        </p:sp>
        <p:sp>
          <p:nvSpPr>
            <p:cNvPr id="163" name="Shape 163"/>
            <p:cNvSpPr/>
            <p:nvPr/>
          </p:nvSpPr>
          <p:spPr>
            <a:xfrm>
              <a:off x="1174327" y="906779"/>
              <a:ext cx="177228" cy="177228"/>
            </a:xfrm>
            <a:prstGeom prst="rect">
              <a:avLst/>
            </a:prstGeom>
            <a:solidFill>
              <a:srgbClr val="FFFFFF"/>
            </a:solidFill>
            <a:ln w="12700" cap="flat">
              <a:solidFill>
                <a:srgbClr val="B51F20"/>
              </a:solidFill>
              <a:prstDash val="solid"/>
              <a:round/>
            </a:ln>
            <a:effectLst/>
            <a:extLst>
              <a:ext uri="{C572A759-6A51-4108-AA02-DFA0A04FC94B}">
                <ma14:wrappingTextBoxFlag xmlns="" xmlns:ma14="http://schemas.microsoft.com/office/mac/drawingml/2011/main" val="1"/>
              </a:ext>
            </a:extLst>
          </p:spPr>
          <p:txBody>
            <a:bodyPr wrap="square" lIns="45719" tIns="45719" rIns="45719" bIns="45719" numCol="1" anchor="ctr">
              <a:noAutofit/>
            </a:bodyPr>
            <a:lstStyle/>
            <a:p>
              <a:r>
                <a:t> </a:t>
              </a:r>
            </a:p>
          </p:txBody>
        </p:sp>
        <p:sp>
          <p:nvSpPr>
            <p:cNvPr id="164" name="Shape 164"/>
            <p:cNvSpPr/>
            <p:nvPr/>
          </p:nvSpPr>
          <p:spPr>
            <a:xfrm>
              <a:off x="1174327" y="1427479"/>
              <a:ext cx="177228" cy="177228"/>
            </a:xfrm>
            <a:prstGeom prst="rect">
              <a:avLst/>
            </a:prstGeom>
            <a:solidFill>
              <a:srgbClr val="FFFFFF"/>
            </a:solidFill>
            <a:ln w="12700" cap="flat">
              <a:solidFill>
                <a:srgbClr val="B51F20"/>
              </a:solidFill>
              <a:prstDash val="solid"/>
              <a:round/>
            </a:ln>
            <a:effectLst/>
            <a:extLst>
              <a:ext uri="{C572A759-6A51-4108-AA02-DFA0A04FC94B}">
                <ma14:wrappingTextBoxFlag xmlns="" xmlns:ma14="http://schemas.microsoft.com/office/mac/drawingml/2011/main" val="1"/>
              </a:ext>
            </a:extLst>
          </p:spPr>
          <p:txBody>
            <a:bodyPr wrap="square" lIns="45719" tIns="45719" rIns="45719" bIns="45719" numCol="1" anchor="ctr">
              <a:noAutofit/>
            </a:bodyPr>
            <a:lstStyle/>
            <a:p>
              <a:r>
                <a:t> </a:t>
              </a:r>
            </a:p>
          </p:txBody>
        </p:sp>
        <p:sp>
          <p:nvSpPr>
            <p:cNvPr id="165" name="Shape 165"/>
            <p:cNvSpPr/>
            <p:nvPr/>
          </p:nvSpPr>
          <p:spPr>
            <a:xfrm>
              <a:off x="1174327" y="1689479"/>
              <a:ext cx="177228" cy="177228"/>
            </a:xfrm>
            <a:prstGeom prst="rect">
              <a:avLst/>
            </a:prstGeom>
            <a:solidFill>
              <a:srgbClr val="FFFFFF"/>
            </a:solidFill>
            <a:ln w="12700" cap="flat">
              <a:solidFill>
                <a:srgbClr val="B51F20"/>
              </a:solidFill>
              <a:prstDash val="solid"/>
              <a:round/>
            </a:ln>
            <a:effectLst/>
            <a:extLst>
              <a:ext uri="{C572A759-6A51-4108-AA02-DFA0A04FC94B}">
                <ma14:wrappingTextBoxFlag xmlns="" xmlns:ma14="http://schemas.microsoft.com/office/mac/drawingml/2011/main" val="1"/>
              </a:ext>
            </a:extLst>
          </p:spPr>
          <p:txBody>
            <a:bodyPr wrap="square" lIns="45719" tIns="45719" rIns="45719" bIns="45719" numCol="1" anchor="ctr">
              <a:noAutofit/>
            </a:bodyPr>
            <a:lstStyle/>
            <a:p>
              <a:r>
                <a:t> </a:t>
              </a:r>
            </a:p>
          </p:txBody>
        </p:sp>
        <p:sp>
          <p:nvSpPr>
            <p:cNvPr id="166" name="Shape 166"/>
            <p:cNvSpPr/>
            <p:nvPr/>
          </p:nvSpPr>
          <p:spPr>
            <a:xfrm>
              <a:off x="1174327" y="1948179"/>
              <a:ext cx="177228" cy="177228"/>
            </a:xfrm>
            <a:prstGeom prst="rect">
              <a:avLst/>
            </a:prstGeom>
            <a:solidFill>
              <a:srgbClr val="FFFFFF"/>
            </a:solidFill>
            <a:ln w="12700" cap="flat">
              <a:solidFill>
                <a:srgbClr val="B51F20"/>
              </a:solidFill>
              <a:prstDash val="solid"/>
              <a:round/>
            </a:ln>
            <a:effectLst/>
            <a:extLst>
              <a:ext uri="{C572A759-6A51-4108-AA02-DFA0A04FC94B}">
                <ma14:wrappingTextBoxFlag xmlns="" xmlns:ma14="http://schemas.microsoft.com/office/mac/drawingml/2011/main" val="1"/>
              </a:ext>
            </a:extLst>
          </p:spPr>
          <p:txBody>
            <a:bodyPr wrap="square" lIns="45719" tIns="45719" rIns="45719" bIns="45719" numCol="1" anchor="ctr">
              <a:noAutofit/>
            </a:bodyPr>
            <a:lstStyle/>
            <a:p>
              <a:r>
                <a:t> </a:t>
              </a:r>
            </a:p>
          </p:txBody>
        </p:sp>
        <p:sp>
          <p:nvSpPr>
            <p:cNvPr id="167" name="Shape 167"/>
            <p:cNvSpPr/>
            <p:nvPr/>
          </p:nvSpPr>
          <p:spPr>
            <a:xfrm>
              <a:off x="1174327" y="2456179"/>
              <a:ext cx="177228" cy="177228"/>
            </a:xfrm>
            <a:prstGeom prst="rect">
              <a:avLst/>
            </a:prstGeom>
            <a:solidFill>
              <a:srgbClr val="FFFFFF"/>
            </a:solidFill>
            <a:ln w="12700" cap="flat">
              <a:solidFill>
                <a:srgbClr val="B51F20"/>
              </a:solidFill>
              <a:prstDash val="solid"/>
              <a:round/>
            </a:ln>
            <a:effectLst/>
            <a:extLst>
              <a:ext uri="{C572A759-6A51-4108-AA02-DFA0A04FC94B}">
                <ma14:wrappingTextBoxFlag xmlns="" xmlns:ma14="http://schemas.microsoft.com/office/mac/drawingml/2011/main" val="1"/>
              </a:ext>
            </a:extLst>
          </p:spPr>
          <p:txBody>
            <a:bodyPr wrap="square" lIns="45719" tIns="45719" rIns="45719" bIns="45719" numCol="1" anchor="ctr">
              <a:noAutofit/>
            </a:bodyPr>
            <a:lstStyle/>
            <a:p>
              <a:r>
                <a:t> </a:t>
              </a:r>
            </a:p>
          </p:txBody>
        </p:sp>
        <p:sp>
          <p:nvSpPr>
            <p:cNvPr id="168" name="Shape 168"/>
            <p:cNvSpPr/>
            <p:nvPr/>
          </p:nvSpPr>
          <p:spPr>
            <a:xfrm>
              <a:off x="1174327" y="2970417"/>
              <a:ext cx="177228" cy="177228"/>
            </a:xfrm>
            <a:prstGeom prst="rect">
              <a:avLst/>
            </a:prstGeom>
            <a:solidFill>
              <a:srgbClr val="FFFFFF"/>
            </a:solidFill>
            <a:ln w="12700" cap="flat">
              <a:solidFill>
                <a:srgbClr val="B51F20"/>
              </a:solidFill>
              <a:prstDash val="solid"/>
              <a:round/>
            </a:ln>
            <a:effectLst/>
            <a:extLst>
              <a:ext uri="{C572A759-6A51-4108-AA02-DFA0A04FC94B}">
                <ma14:wrappingTextBoxFlag xmlns="" xmlns:ma14="http://schemas.microsoft.com/office/mac/drawingml/2011/main" val="1"/>
              </a:ext>
            </a:extLst>
          </p:spPr>
          <p:txBody>
            <a:bodyPr wrap="square" lIns="45719" tIns="45719" rIns="45719" bIns="45719" numCol="1" anchor="ctr">
              <a:noAutofit/>
            </a:bodyPr>
            <a:lstStyle/>
            <a:p>
              <a:r>
                <a:t> </a:t>
              </a:r>
            </a:p>
          </p:txBody>
        </p:sp>
        <p:sp>
          <p:nvSpPr>
            <p:cNvPr id="169" name="Shape 169"/>
            <p:cNvSpPr/>
            <p:nvPr/>
          </p:nvSpPr>
          <p:spPr>
            <a:xfrm>
              <a:off x="1174327" y="3491117"/>
              <a:ext cx="177228" cy="177228"/>
            </a:xfrm>
            <a:prstGeom prst="rect">
              <a:avLst/>
            </a:prstGeom>
            <a:solidFill>
              <a:srgbClr val="FFFFFF"/>
            </a:solidFill>
            <a:ln w="12700" cap="flat">
              <a:solidFill>
                <a:srgbClr val="B51F20"/>
              </a:solidFill>
              <a:prstDash val="solid"/>
              <a:round/>
            </a:ln>
            <a:effectLst/>
            <a:extLst>
              <a:ext uri="{C572A759-6A51-4108-AA02-DFA0A04FC94B}">
                <ma14:wrappingTextBoxFlag xmlns="" xmlns:ma14="http://schemas.microsoft.com/office/mac/drawingml/2011/main" val="1"/>
              </a:ext>
            </a:extLst>
          </p:spPr>
          <p:txBody>
            <a:bodyPr wrap="square" lIns="45719" tIns="45719" rIns="45719" bIns="45719" numCol="1" anchor="ctr">
              <a:noAutofit/>
            </a:bodyPr>
            <a:lstStyle/>
            <a:p>
              <a:r>
                <a:t> </a:t>
              </a:r>
            </a:p>
          </p:txBody>
        </p:sp>
        <p:sp>
          <p:nvSpPr>
            <p:cNvPr id="170" name="Shape 170"/>
            <p:cNvSpPr/>
            <p:nvPr/>
          </p:nvSpPr>
          <p:spPr>
            <a:xfrm>
              <a:off x="1174327" y="3745117"/>
              <a:ext cx="177228" cy="177228"/>
            </a:xfrm>
            <a:prstGeom prst="rect">
              <a:avLst/>
            </a:prstGeom>
            <a:solidFill>
              <a:srgbClr val="FFFFFF"/>
            </a:solidFill>
            <a:ln w="12700" cap="flat">
              <a:solidFill>
                <a:srgbClr val="B51F20"/>
              </a:solidFill>
              <a:prstDash val="solid"/>
              <a:round/>
            </a:ln>
            <a:effectLst/>
            <a:extLst>
              <a:ext uri="{C572A759-6A51-4108-AA02-DFA0A04FC94B}">
                <ma14:wrappingTextBoxFlag xmlns="" xmlns:ma14="http://schemas.microsoft.com/office/mac/drawingml/2011/main" val="1"/>
              </a:ext>
            </a:extLst>
          </p:spPr>
          <p:txBody>
            <a:bodyPr wrap="square" lIns="45719" tIns="45719" rIns="45719" bIns="45719" numCol="1" anchor="ctr">
              <a:noAutofit/>
            </a:bodyPr>
            <a:lstStyle/>
            <a:p>
              <a:r>
                <a:t> </a:t>
              </a:r>
            </a:p>
          </p:txBody>
        </p:sp>
        <p:sp>
          <p:nvSpPr>
            <p:cNvPr id="171" name="Shape 171"/>
            <p:cNvSpPr/>
            <p:nvPr/>
          </p:nvSpPr>
          <p:spPr>
            <a:xfrm>
              <a:off x="1174327" y="3999117"/>
              <a:ext cx="177228" cy="177228"/>
            </a:xfrm>
            <a:prstGeom prst="rect">
              <a:avLst/>
            </a:prstGeom>
            <a:solidFill>
              <a:srgbClr val="FFFFFF"/>
            </a:solidFill>
            <a:ln w="12700" cap="flat">
              <a:solidFill>
                <a:srgbClr val="B51F20"/>
              </a:solidFill>
              <a:prstDash val="solid"/>
              <a:round/>
            </a:ln>
            <a:effectLst/>
            <a:extLst>
              <a:ext uri="{C572A759-6A51-4108-AA02-DFA0A04FC94B}">
                <ma14:wrappingTextBoxFlag xmlns="" xmlns:ma14="http://schemas.microsoft.com/office/mac/drawingml/2011/main" val="1"/>
              </a:ext>
            </a:extLst>
          </p:spPr>
          <p:txBody>
            <a:bodyPr wrap="square" lIns="45719" tIns="45719" rIns="45719" bIns="45719" numCol="1" anchor="ctr">
              <a:noAutofit/>
            </a:bodyPr>
            <a:lstStyle/>
            <a:p>
              <a:r>
                <a:t> </a:t>
              </a:r>
            </a:p>
          </p:txBody>
        </p:sp>
        <p:sp>
          <p:nvSpPr>
            <p:cNvPr id="172" name="Shape 172"/>
            <p:cNvSpPr/>
            <p:nvPr/>
          </p:nvSpPr>
          <p:spPr>
            <a:xfrm>
              <a:off x="1174327" y="4253117"/>
              <a:ext cx="177228" cy="177228"/>
            </a:xfrm>
            <a:prstGeom prst="rect">
              <a:avLst/>
            </a:prstGeom>
            <a:solidFill>
              <a:srgbClr val="FFFFFF"/>
            </a:solidFill>
            <a:ln w="12700" cap="flat">
              <a:solidFill>
                <a:srgbClr val="B51F20"/>
              </a:solidFill>
              <a:prstDash val="solid"/>
              <a:round/>
            </a:ln>
            <a:effectLst/>
            <a:extLst>
              <a:ext uri="{C572A759-6A51-4108-AA02-DFA0A04FC94B}">
                <ma14:wrappingTextBoxFlag xmlns="" xmlns:ma14="http://schemas.microsoft.com/office/mac/drawingml/2011/main" val="1"/>
              </a:ext>
            </a:extLst>
          </p:spPr>
          <p:txBody>
            <a:bodyPr wrap="square" lIns="45719" tIns="45719" rIns="45719" bIns="45719" numCol="1" anchor="ctr">
              <a:noAutofit/>
            </a:bodyPr>
            <a:lstStyle/>
            <a:p>
              <a:r>
                <a:t> </a:t>
              </a:r>
            </a:p>
          </p:txBody>
        </p:sp>
        <p:sp>
          <p:nvSpPr>
            <p:cNvPr id="173" name="Shape 173"/>
            <p:cNvSpPr/>
            <p:nvPr/>
          </p:nvSpPr>
          <p:spPr>
            <a:xfrm>
              <a:off x="1174327" y="4513355"/>
              <a:ext cx="177228" cy="177228"/>
            </a:xfrm>
            <a:prstGeom prst="rect">
              <a:avLst/>
            </a:prstGeom>
            <a:solidFill>
              <a:srgbClr val="FFFFFF"/>
            </a:solidFill>
            <a:ln w="12700" cap="flat">
              <a:solidFill>
                <a:srgbClr val="B51F20"/>
              </a:solidFill>
              <a:prstDash val="solid"/>
              <a:round/>
            </a:ln>
            <a:effectLst/>
            <a:extLst>
              <a:ext uri="{C572A759-6A51-4108-AA02-DFA0A04FC94B}">
                <ma14:wrappingTextBoxFlag xmlns="" xmlns:ma14="http://schemas.microsoft.com/office/mac/drawingml/2011/main" val="1"/>
              </a:ext>
            </a:extLst>
          </p:spPr>
          <p:txBody>
            <a:bodyPr wrap="square" lIns="45719" tIns="45719" rIns="45719" bIns="45719" numCol="1" anchor="ctr">
              <a:noAutofit/>
            </a:bodyPr>
            <a:lstStyle/>
            <a:p>
              <a:r>
                <a:t> </a:t>
              </a:r>
            </a:p>
          </p:txBody>
        </p:sp>
      </p:grpSp>
      <p:sp>
        <p:nvSpPr>
          <p:cNvPr id="175" name="Shape 175"/>
          <p:cNvSpPr/>
          <p:nvPr/>
        </p:nvSpPr>
        <p:spPr>
          <a:xfrm>
            <a:off x="-233760" y="-339221"/>
            <a:ext cx="9611520" cy="976810"/>
          </a:xfrm>
          <a:prstGeom prst="rect">
            <a:avLst/>
          </a:prstGeom>
          <a:solidFill>
            <a:srgbClr val="B51F20"/>
          </a:solidFill>
          <a:ln w="12700">
            <a:miter lim="400000"/>
          </a:ln>
          <a:effectLst>
            <a:outerShdw blurRad="38100" dist="23000" dir="5400000" rotWithShape="0">
              <a:srgbClr val="000000">
                <a:alpha val="35000"/>
              </a:srgbClr>
            </a:outerShdw>
          </a:effectLst>
        </p:spPr>
        <p:txBody>
          <a:bodyPr lIns="45719" rIns="45719" anchor="ctr"/>
          <a:lstStyle/>
          <a:p>
            <a:endParaRPr/>
          </a:p>
        </p:txBody>
      </p:sp>
      <p:sp>
        <p:nvSpPr>
          <p:cNvPr id="176" name="Shape 176"/>
          <p:cNvSpPr/>
          <p:nvPr/>
        </p:nvSpPr>
        <p:spPr>
          <a:xfrm>
            <a:off x="457200" y="-195262"/>
            <a:ext cx="8551398" cy="1143001"/>
          </a:xfrm>
          <a:prstGeom prst="rect">
            <a:avLst/>
          </a:prstGeom>
          <a:ln w="12700">
            <a:miter lim="400000"/>
          </a:ln>
          <a:extLst>
            <a:ext uri="{C572A759-6A51-4108-AA02-DFA0A04FC94B}">
              <ma14:wrappingTextBoxFlag xmlns="" xmlns:ma14="http://schemas.microsoft.com/office/mac/drawingml/2011/main" val="1"/>
            </a:ext>
          </a:extLst>
        </p:spPr>
        <p:txBody>
          <a:bodyPr lIns="45719" rIns="45719" anchor="ctr">
            <a:normAutofit/>
          </a:bodyPr>
          <a:lstStyle>
            <a:lvl1pPr algn="ctr">
              <a:defRPr sz="2800" b="1">
                <a:solidFill>
                  <a:srgbClr val="FFFFFF"/>
                </a:solidFill>
                <a:latin typeface="Arial"/>
                <a:ea typeface="Arial"/>
                <a:cs typeface="Arial"/>
                <a:sym typeface="Arial"/>
              </a:defRPr>
            </a:lvl1pPr>
          </a:lstStyle>
          <a:p>
            <a:r>
              <a:rPr lang="en-US" sz="2400" smtClean="0"/>
              <a:t>Worksheet 1  </a:t>
            </a:r>
            <a:r>
              <a:rPr sz="2400" smtClean="0"/>
              <a:t>Un </a:t>
            </a:r>
            <a:r>
              <a:rPr sz="2400" dirty="0"/>
              <a:t>questionnaire: </a:t>
            </a:r>
            <a:r>
              <a:rPr sz="2400" dirty="0" err="1"/>
              <a:t>Mes</a:t>
            </a:r>
            <a:r>
              <a:rPr sz="2400" dirty="0"/>
              <a:t> attitudes </a:t>
            </a:r>
            <a:r>
              <a:rPr lang="en-US" sz="2400" dirty="0" smtClean="0"/>
              <a:t>sur</a:t>
            </a:r>
            <a:r>
              <a:rPr sz="2400" dirty="0" smtClean="0"/>
              <a:t> </a:t>
            </a:r>
            <a:r>
              <a:rPr sz="2400" dirty="0" err="1"/>
              <a:t>l’art</a:t>
            </a:r>
            <a:endParaRPr sz="2400" dirty="0"/>
          </a:p>
        </p:txBody>
      </p:sp>
      <p:sp>
        <p:nvSpPr>
          <p:cNvPr id="178" name="Shape 178"/>
          <p:cNvSpPr/>
          <p:nvPr/>
        </p:nvSpPr>
        <p:spPr>
          <a:xfrm>
            <a:off x="466505" y="6163617"/>
            <a:ext cx="7393606" cy="276999"/>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p>
            <a:pPr>
              <a:defRPr sz="1400">
                <a:uFill>
                  <a:solidFill>
                    <a:srgbClr val="000000"/>
                  </a:solidFill>
                </a:uFill>
                <a:latin typeface="Arial"/>
                <a:ea typeface="Arial"/>
                <a:cs typeface="Arial"/>
                <a:sym typeface="Arial"/>
              </a:defRPr>
            </a:pPr>
            <a:endParaRPr sz="1200" dirty="0"/>
          </a:p>
        </p:txBody>
      </p:sp>
      <p:sp>
        <p:nvSpPr>
          <p:cNvPr id="179" name="Shape 179"/>
          <p:cNvSpPr/>
          <p:nvPr/>
        </p:nvSpPr>
        <p:spPr>
          <a:xfrm>
            <a:off x="344997" y="1514885"/>
            <a:ext cx="8352406" cy="4801314"/>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p>
            <a:pPr marL="495300" indent="-342900">
              <a:lnSpc>
                <a:spcPct val="120000"/>
              </a:lnSpc>
              <a:buSzPct val="100000"/>
              <a:buAutoNum type="arabicPeriod"/>
              <a:defRPr sz="1500">
                <a:uFill>
                  <a:solidFill>
                    <a:srgbClr val="000000"/>
                  </a:solidFill>
                </a:uFill>
                <a:latin typeface="Arial"/>
                <a:ea typeface="Arial"/>
                <a:cs typeface="Arial"/>
                <a:sym typeface="Arial"/>
              </a:defRPr>
            </a:pPr>
            <a:r>
              <a:rPr dirty="0"/>
              <a:t>I am artistic.</a:t>
            </a:r>
            <a:br>
              <a:rPr dirty="0"/>
            </a:br>
            <a:r>
              <a:rPr i="1" dirty="0"/>
              <a:t>Specify:</a:t>
            </a:r>
          </a:p>
          <a:p>
            <a:pPr marL="495300" indent="-342900">
              <a:lnSpc>
                <a:spcPct val="120000"/>
              </a:lnSpc>
              <a:buSzPct val="100000"/>
              <a:buAutoNum type="arabicPeriod"/>
              <a:defRPr sz="1500">
                <a:uFill>
                  <a:solidFill>
                    <a:srgbClr val="000000"/>
                  </a:solidFill>
                </a:uFill>
                <a:latin typeface="Arial"/>
                <a:ea typeface="Arial"/>
                <a:cs typeface="Arial"/>
                <a:sym typeface="Arial"/>
              </a:defRPr>
            </a:pPr>
            <a:r>
              <a:rPr dirty="0"/>
              <a:t>I have been moved by art.</a:t>
            </a:r>
            <a:br>
              <a:rPr dirty="0"/>
            </a:br>
            <a:r>
              <a:rPr i="1" dirty="0"/>
              <a:t>Specify:</a:t>
            </a:r>
          </a:p>
          <a:p>
            <a:pPr marL="519792" indent="-367392">
              <a:lnSpc>
                <a:spcPct val="120000"/>
              </a:lnSpc>
              <a:buSzPct val="100000"/>
              <a:buAutoNum type="arabicPeriod"/>
              <a:tabLst>
                <a:tab pos="749300" algn="r"/>
                <a:tab pos="863600" algn="l"/>
              </a:tabLst>
              <a:defRPr sz="1500">
                <a:latin typeface="Arial"/>
                <a:ea typeface="Arial"/>
                <a:cs typeface="Arial"/>
                <a:sym typeface="Arial"/>
              </a:defRPr>
            </a:pPr>
            <a:r>
              <a:rPr dirty="0"/>
              <a:t>	I understand some things about art.</a:t>
            </a:r>
          </a:p>
          <a:p>
            <a:pPr marL="519792" indent="-367392">
              <a:lnSpc>
                <a:spcPct val="120000"/>
              </a:lnSpc>
              <a:buSzPct val="100000"/>
              <a:buAutoNum type="arabicPeriod"/>
              <a:tabLst>
                <a:tab pos="749300" algn="r"/>
                <a:tab pos="863600" algn="l"/>
              </a:tabLst>
              <a:defRPr sz="1500">
                <a:latin typeface="Arial"/>
                <a:ea typeface="Arial"/>
                <a:cs typeface="Arial"/>
                <a:sym typeface="Arial"/>
              </a:defRPr>
            </a:pPr>
            <a:r>
              <a:rPr dirty="0"/>
              <a:t>I notice elements of art in the world around me.</a:t>
            </a:r>
          </a:p>
          <a:p>
            <a:pPr marL="519792" indent="-367392">
              <a:lnSpc>
                <a:spcPct val="120000"/>
              </a:lnSpc>
              <a:buSzPct val="100000"/>
              <a:buAutoNum type="arabicPeriod"/>
              <a:tabLst>
                <a:tab pos="749300" algn="r"/>
                <a:tab pos="863600" algn="l"/>
              </a:tabLst>
              <a:defRPr sz="1500">
                <a:latin typeface="Arial"/>
                <a:ea typeface="Arial"/>
                <a:cs typeface="Arial"/>
                <a:sym typeface="Arial"/>
              </a:defRPr>
            </a:pPr>
            <a:r>
              <a:rPr dirty="0"/>
              <a:t>I know the work of some artists.</a:t>
            </a:r>
            <a:br>
              <a:rPr dirty="0"/>
            </a:br>
            <a:r>
              <a:rPr i="1" dirty="0"/>
              <a:t>Specify:</a:t>
            </a:r>
          </a:p>
          <a:p>
            <a:pPr marL="519792" indent="-367392">
              <a:lnSpc>
                <a:spcPct val="120000"/>
              </a:lnSpc>
              <a:buSzPct val="100000"/>
              <a:buAutoNum type="arabicPeriod"/>
              <a:tabLst>
                <a:tab pos="749300" algn="r"/>
                <a:tab pos="863600" algn="l"/>
              </a:tabLst>
              <a:defRPr sz="1500">
                <a:latin typeface="Arial"/>
                <a:ea typeface="Arial"/>
                <a:cs typeface="Arial"/>
                <a:sym typeface="Arial"/>
              </a:defRPr>
            </a:pPr>
            <a:r>
              <a:rPr dirty="0"/>
              <a:t>I know about some art movements.</a:t>
            </a:r>
            <a:br>
              <a:rPr dirty="0"/>
            </a:br>
            <a:r>
              <a:rPr i="1" dirty="0"/>
              <a:t>Specify:</a:t>
            </a:r>
          </a:p>
          <a:p>
            <a:pPr marL="519792" indent="-367392">
              <a:lnSpc>
                <a:spcPct val="120000"/>
              </a:lnSpc>
              <a:buSzPct val="100000"/>
              <a:buAutoNum type="arabicPeriod"/>
              <a:tabLst>
                <a:tab pos="749300" algn="r"/>
                <a:tab pos="863600" algn="l"/>
              </a:tabLst>
              <a:defRPr sz="1500">
                <a:latin typeface="Arial"/>
                <a:ea typeface="Arial"/>
                <a:cs typeface="Arial"/>
                <a:sym typeface="Arial"/>
              </a:defRPr>
            </a:pPr>
            <a:r>
              <a:rPr dirty="0"/>
              <a:t>There is an artist in my family.</a:t>
            </a:r>
            <a:r>
              <a:rPr/>
              <a:t/>
            </a:r>
            <a:br>
              <a:rPr/>
            </a:br>
            <a:endParaRPr sz="1200" dirty="0"/>
          </a:p>
          <a:p>
            <a:pPr marL="519792" indent="-367392">
              <a:lnSpc>
                <a:spcPct val="120000"/>
              </a:lnSpc>
              <a:buSzPct val="100000"/>
              <a:buAutoNum type="arabicPeriod"/>
              <a:tabLst>
                <a:tab pos="749300" algn="r"/>
                <a:tab pos="863600" algn="l"/>
              </a:tabLst>
              <a:defRPr sz="1500">
                <a:latin typeface="Arial"/>
                <a:ea typeface="Arial"/>
                <a:cs typeface="Arial"/>
                <a:sym typeface="Arial"/>
              </a:defRPr>
            </a:pPr>
            <a:r>
              <a:rPr dirty="0"/>
              <a:t>I have been to an art museum, either in person or online.</a:t>
            </a:r>
          </a:p>
          <a:p>
            <a:pPr marL="519792" indent="-367392">
              <a:lnSpc>
                <a:spcPct val="120000"/>
              </a:lnSpc>
              <a:buSzPct val="100000"/>
              <a:buAutoNum type="arabicPeriod"/>
              <a:tabLst>
                <a:tab pos="749300" algn="r"/>
                <a:tab pos="863600" algn="l"/>
              </a:tabLst>
              <a:defRPr sz="1500">
                <a:latin typeface="Arial"/>
                <a:ea typeface="Arial"/>
                <a:cs typeface="Arial"/>
                <a:sym typeface="Arial"/>
              </a:defRPr>
            </a:pPr>
            <a:r>
              <a:rPr dirty="0"/>
              <a:t>Artists are born, not made.</a:t>
            </a:r>
          </a:p>
          <a:p>
            <a:pPr marL="519792" indent="-367392">
              <a:lnSpc>
                <a:spcPct val="120000"/>
              </a:lnSpc>
              <a:buSzPct val="100000"/>
              <a:buAutoNum type="arabicPeriod"/>
              <a:tabLst>
                <a:tab pos="749300" algn="r"/>
                <a:tab pos="863600" algn="l"/>
              </a:tabLst>
              <a:defRPr sz="1500">
                <a:latin typeface="Arial"/>
                <a:ea typeface="Arial"/>
                <a:cs typeface="Arial"/>
                <a:sym typeface="Arial"/>
              </a:defRPr>
            </a:pPr>
            <a:r>
              <a:rPr dirty="0"/>
              <a:t>I admire creative people who produce things of beauty.</a:t>
            </a:r>
          </a:p>
          <a:p>
            <a:pPr marL="519792" indent="-367392">
              <a:lnSpc>
                <a:spcPct val="120000"/>
              </a:lnSpc>
              <a:buSzPct val="100000"/>
              <a:buAutoNum type="arabicPeriod"/>
              <a:tabLst>
                <a:tab pos="749300" algn="r"/>
                <a:tab pos="863600" algn="l"/>
              </a:tabLst>
              <a:defRPr sz="1500">
                <a:latin typeface="Arial"/>
                <a:ea typeface="Arial"/>
                <a:cs typeface="Arial"/>
                <a:sym typeface="Arial"/>
              </a:defRPr>
            </a:pPr>
            <a:r>
              <a:rPr dirty="0"/>
              <a:t>All types of art are worthwhile and/or meaningful to someone.</a:t>
            </a:r>
          </a:p>
          <a:p>
            <a:pPr marL="519792" indent="-367392">
              <a:lnSpc>
                <a:spcPct val="120000"/>
              </a:lnSpc>
              <a:buSzPct val="100000"/>
              <a:buAutoNum type="arabicPeriod"/>
              <a:tabLst>
                <a:tab pos="749300" algn="r"/>
                <a:tab pos="863600" algn="l"/>
              </a:tabLst>
              <a:defRPr sz="1500">
                <a:latin typeface="Arial"/>
                <a:ea typeface="Arial"/>
                <a:cs typeface="Arial"/>
                <a:sym typeface="Arial"/>
              </a:defRPr>
            </a:pPr>
            <a:r>
              <a:rPr dirty="0"/>
              <a:t>I am interested in learning more about art.</a:t>
            </a:r>
          </a:p>
        </p:txBody>
      </p:sp>
    </p:spTree>
    <p:extLst>
      <p:ext uri="{BB962C8B-B14F-4D97-AF65-F5344CB8AC3E}">
        <p14:creationId xmlns:p14="http://schemas.microsoft.com/office/powerpoint/2010/main" val="845781947"/>
      </p:ext>
    </p:extLst>
  </p:cSld>
  <p:clrMapOvr>
    <a:masterClrMapping/>
  </p:clrMapOvr>
  <p:transition spd="slow"/>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1" name="palette.png"/>
          <p:cNvPicPr>
            <a:picLocks noChangeAspect="1"/>
          </p:cNvPicPr>
          <p:nvPr/>
        </p:nvPicPr>
        <p:blipFill>
          <a:blip r:embed="rId2">
            <a:extLst/>
          </a:blip>
          <a:stretch>
            <a:fillRect/>
          </a:stretch>
        </p:blipFill>
        <p:spPr>
          <a:xfrm>
            <a:off x="939800" y="895350"/>
            <a:ext cx="7518400" cy="5499100"/>
          </a:xfrm>
          <a:prstGeom prst="rect">
            <a:avLst/>
          </a:prstGeom>
          <a:ln w="12700">
            <a:miter lim="400000"/>
          </a:ln>
        </p:spPr>
      </p:pic>
      <p:pic>
        <p:nvPicPr>
          <p:cNvPr id="402" name="image5.jpg" descr="EMCL_PP.jpg"/>
          <p:cNvPicPr>
            <a:picLocks noChangeAspect="1"/>
          </p:cNvPicPr>
          <p:nvPr/>
        </p:nvPicPr>
        <p:blipFill>
          <a:blip r:embed="rId3">
            <a:extLst/>
          </a:blip>
          <a:srcRect l="65224" t="87933"/>
          <a:stretch>
            <a:fillRect/>
          </a:stretch>
        </p:blipFill>
        <p:spPr>
          <a:xfrm>
            <a:off x="5964138" y="6030466"/>
            <a:ext cx="3179862" cy="827534"/>
          </a:xfrm>
          <a:prstGeom prst="rect">
            <a:avLst/>
          </a:prstGeom>
          <a:ln w="12700">
            <a:miter lim="400000"/>
          </a:ln>
        </p:spPr>
      </p:pic>
      <p:sp>
        <p:nvSpPr>
          <p:cNvPr id="403" name="Shape 403"/>
          <p:cNvSpPr/>
          <p:nvPr/>
        </p:nvSpPr>
        <p:spPr>
          <a:xfrm>
            <a:off x="-233760" y="-230039"/>
            <a:ext cx="9611520" cy="1373606"/>
          </a:xfrm>
          <a:prstGeom prst="rect">
            <a:avLst/>
          </a:prstGeom>
          <a:solidFill>
            <a:srgbClr val="B51F20"/>
          </a:solidFill>
          <a:ln w="12700">
            <a:miter lim="400000"/>
          </a:ln>
          <a:effectLst>
            <a:outerShdw blurRad="38100" dist="23000" dir="5400000" rotWithShape="0">
              <a:srgbClr val="000000">
                <a:alpha val="35000"/>
              </a:srgbClr>
            </a:outerShdw>
          </a:effectLst>
        </p:spPr>
        <p:txBody>
          <a:bodyPr lIns="45719" rIns="45719" anchor="ctr"/>
          <a:lstStyle/>
          <a:p>
            <a:endParaRPr/>
          </a:p>
        </p:txBody>
      </p:sp>
      <p:sp>
        <p:nvSpPr>
          <p:cNvPr id="404" name="Shape 404"/>
          <p:cNvSpPr/>
          <p:nvPr/>
        </p:nvSpPr>
        <p:spPr>
          <a:xfrm>
            <a:off x="457200" y="7938"/>
            <a:ext cx="8229600" cy="1143001"/>
          </a:xfrm>
          <a:prstGeom prst="rect">
            <a:avLst/>
          </a:prstGeom>
          <a:ln w="12700">
            <a:miter lim="400000"/>
          </a:ln>
          <a:extLst>
            <a:ext uri="{C572A759-6A51-4108-AA02-DFA0A04FC94B}">
              <ma14:wrappingTextBoxFlag xmlns="" xmlns:ma14="http://schemas.microsoft.com/office/mac/drawingml/2011/main" val="1"/>
            </a:ext>
          </a:extLst>
        </p:spPr>
        <p:txBody>
          <a:bodyPr lIns="45719" rIns="45719" anchor="ctr">
            <a:normAutofit/>
          </a:bodyPr>
          <a:lstStyle>
            <a:lvl1pPr algn="ctr">
              <a:defRPr sz="2800" b="1">
                <a:solidFill>
                  <a:srgbClr val="FFFFFF"/>
                </a:solidFill>
                <a:latin typeface="Arial"/>
                <a:ea typeface="Arial"/>
                <a:cs typeface="Arial"/>
                <a:sym typeface="Arial"/>
              </a:defRPr>
            </a:lvl1pPr>
          </a:lstStyle>
          <a:p>
            <a:r>
              <a:rPr lang="en-US"/>
              <a:t>Worksheet </a:t>
            </a:r>
            <a:r>
              <a:rPr lang="en-US" smtClean="0"/>
              <a:t> 8    </a:t>
            </a:r>
            <a:r>
              <a:rPr sz="2000" smtClean="0"/>
              <a:t>Quelles </a:t>
            </a:r>
            <a:r>
              <a:rPr sz="2000" dirty="0" err="1"/>
              <a:t>sont</a:t>
            </a:r>
            <a:r>
              <a:rPr sz="2000" dirty="0"/>
              <a:t> les </a:t>
            </a:r>
            <a:r>
              <a:rPr sz="2000" dirty="0" err="1"/>
              <a:t>similarités</a:t>
            </a:r>
            <a:r>
              <a:rPr sz="2000" dirty="0"/>
              <a:t> et les </a:t>
            </a:r>
            <a:r>
              <a:rPr sz="2000" dirty="0" err="1" smtClean="0"/>
              <a:t>diff</a:t>
            </a:r>
            <a:r>
              <a:rPr lang="en-US" sz="2000" dirty="0" err="1"/>
              <a:t>é</a:t>
            </a:r>
            <a:r>
              <a:rPr sz="2000" dirty="0" err="1" smtClean="0"/>
              <a:t>rences</a:t>
            </a:r>
            <a:r>
              <a:rPr sz="2000" dirty="0" smtClean="0"/>
              <a:t> </a:t>
            </a:r>
            <a:r>
              <a:rPr sz="2000" dirty="0"/>
              <a:t>de </a:t>
            </a:r>
            <a:r>
              <a:rPr sz="2000" dirty="0" err="1"/>
              <a:t>leurs</a:t>
            </a:r>
            <a:r>
              <a:rPr sz="2000" dirty="0"/>
              <a:t> vies?</a:t>
            </a:r>
          </a:p>
        </p:txBody>
      </p:sp>
      <p:sp>
        <p:nvSpPr>
          <p:cNvPr id="405" name="Shape 405"/>
          <p:cNvSpPr/>
          <p:nvPr/>
        </p:nvSpPr>
        <p:spPr>
          <a:xfrm>
            <a:off x="381000" y="1371600"/>
            <a:ext cx="8229600" cy="409463"/>
          </a:xfrm>
          <a:prstGeom prst="rect">
            <a:avLst/>
          </a:prstGeom>
          <a:ln w="12700">
            <a:miter lim="400000"/>
          </a:ln>
          <a:extLst>
            <a:ext uri="{C572A759-6A51-4108-AA02-DFA0A04FC94B}">
              <ma14:wrappingTextBoxFlag xmlns="" xmlns:ma14="http://schemas.microsoft.com/office/mac/drawingml/2011/main" val="1"/>
            </a:ext>
          </a:extLst>
        </p:spPr>
        <p:txBody>
          <a:bodyPr lIns="45719" rIns="45719">
            <a:normAutofit/>
          </a:bodyPr>
          <a:lstStyle>
            <a:lvl1pPr>
              <a:spcBef>
                <a:spcPts val="500"/>
              </a:spcBef>
              <a:defRPr sz="1600" i="1">
                <a:latin typeface="Arial"/>
                <a:ea typeface="Arial"/>
                <a:cs typeface="Arial"/>
                <a:sym typeface="Arial"/>
              </a:defRPr>
            </a:lvl1pPr>
          </a:lstStyle>
          <a:p>
            <a:r>
              <a:rPr dirty="0" smtClean="0"/>
              <a:t>.</a:t>
            </a:r>
            <a:endParaRPr dirty="0"/>
          </a:p>
        </p:txBody>
      </p:sp>
      <p:graphicFrame>
        <p:nvGraphicFramePr>
          <p:cNvPr id="406" name="Table 406"/>
          <p:cNvGraphicFramePr/>
          <p:nvPr>
            <p:extLst>
              <p:ext uri="{D42A27DB-BD31-4B8C-83A1-F6EECF244321}">
                <p14:modId xmlns:p14="http://schemas.microsoft.com/office/powerpoint/2010/main" val="347216510"/>
              </p:ext>
            </p:extLst>
          </p:nvPr>
        </p:nvGraphicFramePr>
        <p:xfrm>
          <a:off x="263054" y="1371600"/>
          <a:ext cx="6877050" cy="6469554"/>
        </p:xfrm>
        <a:graphic>
          <a:graphicData uri="http://schemas.openxmlformats.org/drawingml/2006/table">
            <a:tbl>
              <a:tblPr bandRow="1"/>
              <a:tblGrid>
                <a:gridCol w="6807857"/>
                <a:gridCol w="69193"/>
              </a:tblGrid>
              <a:tr h="6469554">
                <a:tc>
                  <a:txBody>
                    <a:bodyPr/>
                    <a:lstStyle/>
                    <a:p>
                      <a:pPr algn="l">
                        <a:defRPr sz="1800"/>
                      </a:pPr>
                      <a:endParaRPr lang="en-US" sz="2400" b="1" baseline="0" dirty="0" smtClean="0">
                        <a:solidFill>
                          <a:srgbClr val="C00000"/>
                        </a:solidFill>
                      </a:endParaRPr>
                    </a:p>
                    <a:p>
                      <a:pPr algn="l">
                        <a:defRPr sz="1800"/>
                      </a:pPr>
                      <a:r>
                        <a:rPr lang="en-US" b="1" i="1" baseline="0" dirty="0" smtClean="0">
                          <a:solidFill>
                            <a:srgbClr val="C00000"/>
                          </a:solidFill>
                        </a:rPr>
                        <a:t>Compare the lives of women from la bourgeoisie and la </a:t>
                      </a:r>
                      <a:r>
                        <a:rPr lang="en-US" b="1" i="1" baseline="0" dirty="0" err="1" smtClean="0">
                          <a:solidFill>
                            <a:srgbClr val="C00000"/>
                          </a:solidFill>
                        </a:rPr>
                        <a:t>classe</a:t>
                      </a:r>
                      <a:r>
                        <a:rPr lang="en-US" b="1" i="1" baseline="0" dirty="0" smtClean="0">
                          <a:solidFill>
                            <a:srgbClr val="C00000"/>
                          </a:solidFill>
                        </a:rPr>
                        <a:t> </a:t>
                      </a:r>
                      <a:r>
                        <a:rPr lang="fr-FR" b="1" i="1" dirty="0" smtClean="0">
                          <a:solidFill>
                            <a:srgbClr val="C00000"/>
                          </a:solidFill>
                        </a:rPr>
                        <a:t>ouvrière:</a:t>
                      </a:r>
                      <a:endParaRPr lang="en-US" b="1" i="1" dirty="0" smtClean="0">
                        <a:solidFill>
                          <a:srgbClr val="C00000"/>
                        </a:solidFill>
                      </a:endParaRPr>
                    </a:p>
                    <a:p>
                      <a:pPr algn="l">
                        <a:defRPr sz="1800"/>
                      </a:pPr>
                      <a:endParaRPr lang="en-US" dirty="0" smtClean="0"/>
                    </a:p>
                    <a:p>
                      <a:pPr marL="285750" marR="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sz="1800"/>
                      </a:pPr>
                      <a:r>
                        <a:rPr lang="fr-FR" sz="2800" dirty="0" smtClean="0">
                          <a:solidFill>
                            <a:srgbClr val="0070C0"/>
                          </a:solidFill>
                        </a:rPr>
                        <a:t>Dans les tableaux</a:t>
                      </a:r>
                      <a:r>
                        <a:rPr lang="fr-FR" sz="2800" smtClean="0">
                          <a:solidFill>
                            <a:srgbClr val="0070C0"/>
                          </a:solidFill>
                        </a:rPr>
                        <a:t>, où se trouvent les femmes? </a:t>
                      </a:r>
                      <a:endParaRPr lang="fr-FR" sz="2800" dirty="0" smtClean="0">
                        <a:solidFill>
                          <a:srgbClr val="0070C0"/>
                        </a:solidFill>
                      </a:endParaRPr>
                    </a:p>
                    <a:p>
                      <a:pPr marL="285750" marR="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sz="1800"/>
                      </a:pPr>
                      <a:r>
                        <a:rPr lang="fr-FR" sz="2800" dirty="0" smtClean="0">
                          <a:solidFill>
                            <a:srgbClr val="0070C0"/>
                          </a:solidFill>
                        </a:rPr>
                        <a:t>Avec qui?</a:t>
                      </a:r>
                    </a:p>
                    <a:p>
                      <a:pPr marL="285750" marR="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sz="1800"/>
                      </a:pPr>
                      <a:r>
                        <a:rPr lang="fr-FR" sz="2800" dirty="0" smtClean="0">
                          <a:solidFill>
                            <a:srgbClr val="0070C0"/>
                          </a:solidFill>
                        </a:rPr>
                        <a:t>Si elles sont mariées, que </a:t>
                      </a:r>
                      <a:r>
                        <a:rPr lang="fr-FR" sz="2800" dirty="0" err="1" smtClean="0">
                          <a:solidFill>
                            <a:srgbClr val="0070C0"/>
                          </a:solidFill>
                        </a:rPr>
                        <a:t>font-elles</a:t>
                      </a:r>
                      <a:r>
                        <a:rPr lang="fr-FR" sz="2800" dirty="0" smtClean="0">
                          <a:solidFill>
                            <a:srgbClr val="0070C0"/>
                          </a:solidFill>
                        </a:rPr>
                        <a:t>? </a:t>
                      </a:r>
                    </a:p>
                    <a:p>
                      <a:pPr marL="285750" marR="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sz="1800"/>
                      </a:pPr>
                      <a:r>
                        <a:rPr lang="fr-FR" sz="2800" dirty="0" smtClean="0">
                          <a:solidFill>
                            <a:srgbClr val="0070C0"/>
                          </a:solidFill>
                        </a:rPr>
                        <a:t>Si elles </a:t>
                      </a:r>
                      <a:r>
                        <a:rPr lang="fr-FR" sz="2800" smtClean="0">
                          <a:solidFill>
                            <a:srgbClr val="0070C0"/>
                          </a:solidFill>
                        </a:rPr>
                        <a:t>sont célibataires</a:t>
                      </a:r>
                      <a:r>
                        <a:rPr lang="fr-FR" sz="2800" dirty="0" smtClean="0">
                          <a:solidFill>
                            <a:srgbClr val="0070C0"/>
                          </a:solidFill>
                        </a:rPr>
                        <a:t>, que </a:t>
                      </a:r>
                      <a:r>
                        <a:rPr lang="fr-FR" sz="2800" dirty="0" err="1" smtClean="0">
                          <a:solidFill>
                            <a:srgbClr val="0070C0"/>
                          </a:solidFill>
                        </a:rPr>
                        <a:t>font-elles</a:t>
                      </a:r>
                      <a:r>
                        <a:rPr lang="fr-FR" sz="2800" dirty="0" smtClean="0">
                          <a:solidFill>
                            <a:srgbClr val="0070C0"/>
                          </a:solidFill>
                        </a:rPr>
                        <a:t>?</a:t>
                      </a:r>
                    </a:p>
                    <a:p>
                      <a:pPr marL="285750" marR="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sz="1800"/>
                      </a:pPr>
                      <a:r>
                        <a:rPr lang="fr-FR" sz="2800" dirty="0" smtClean="0">
                          <a:solidFill>
                            <a:srgbClr val="0070C0"/>
                          </a:solidFill>
                        </a:rPr>
                        <a:t>Comment passent-elles le</a:t>
                      </a:r>
                      <a:r>
                        <a:rPr lang="fr-FR" sz="2800" baseline="0" dirty="0" smtClean="0">
                          <a:solidFill>
                            <a:srgbClr val="0070C0"/>
                          </a:solidFill>
                        </a:rPr>
                        <a:t> temps?</a:t>
                      </a:r>
                      <a:endParaRPr lang="fr-FR" sz="2800" dirty="0" smtClean="0">
                        <a:solidFill>
                          <a:srgbClr val="0070C0"/>
                        </a:solidFill>
                      </a:endParaRPr>
                    </a:p>
                    <a:p>
                      <a:pPr marL="285750" marR="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sz="1800"/>
                      </a:pPr>
                      <a:r>
                        <a:rPr lang="fr-FR" sz="2800" dirty="0" smtClean="0">
                          <a:solidFill>
                            <a:srgbClr val="0070C0"/>
                          </a:solidFill>
                        </a:rPr>
                        <a:t>En général,</a:t>
                      </a:r>
                      <a:r>
                        <a:rPr lang="fr-FR" sz="2800" baseline="0" dirty="0" smtClean="0">
                          <a:solidFill>
                            <a:srgbClr val="0070C0"/>
                          </a:solidFill>
                        </a:rPr>
                        <a:t> comment sont les vies de ces femmes?</a:t>
                      </a:r>
                      <a:r>
                        <a:rPr lang="fr-FR" dirty="0" smtClean="0">
                          <a:solidFill>
                            <a:srgbClr val="0070C0"/>
                          </a:solidFill>
                        </a:rPr>
                        <a:t> </a:t>
                      </a:r>
                    </a:p>
                    <a:p>
                      <a:pPr marL="285750" marR="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sz="1800"/>
                      </a:pPr>
                      <a:endParaRPr lang="fr-FR" dirty="0" smtClean="0"/>
                    </a:p>
                    <a:p>
                      <a:pPr marL="285750" marR="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sz="1800"/>
                      </a:pPr>
                      <a:endParaRPr lang="fr-FR" dirty="0" smtClean="0"/>
                    </a:p>
                    <a:p>
                      <a:pPr marL="0" marR="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sz="1800"/>
                      </a:pPr>
                      <a:endParaRPr lang="fr-FR" dirty="0" smtClean="0"/>
                    </a:p>
                    <a:p>
                      <a:pPr algn="l">
                        <a:defRPr sz="1800"/>
                      </a:pPr>
                      <a:r>
                        <a:rPr lang="en-US" dirty="0" smtClean="0"/>
                        <a:t> </a:t>
                      </a:r>
                      <a:endParaRPr dirty="0"/>
                    </a:p>
                  </a:txBody>
                  <a:tcPr marL="0" marR="0" marT="0" marB="0" horzOverflow="overflow"/>
                </a:tc>
                <a:tc>
                  <a:txBody>
                    <a:bodyPr/>
                    <a:lstStyle/>
                    <a:p>
                      <a:pPr algn="l">
                        <a:defRPr sz="1800"/>
                      </a:pPr>
                      <a:endParaRPr dirty="0"/>
                    </a:p>
                  </a:txBody>
                  <a:tcPr marL="0" marR="0" marT="0" marB="0" horzOverflow="overflow"/>
                </a:tc>
              </a:tr>
            </a:tbl>
          </a:graphicData>
        </a:graphic>
      </p:graphicFrame>
    </p:spTree>
    <p:extLst>
      <p:ext uri="{BB962C8B-B14F-4D97-AF65-F5344CB8AC3E}">
        <p14:creationId xmlns:p14="http://schemas.microsoft.com/office/powerpoint/2010/main" val="754543462"/>
      </p:ext>
    </p:extLst>
  </p:cSld>
  <p:clrMapOvr>
    <a:masterClrMapping/>
  </p:clrMapOvr>
  <p:transition spd="slow"/>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5" name="palette.png"/>
          <p:cNvPicPr>
            <a:picLocks noChangeAspect="1"/>
          </p:cNvPicPr>
          <p:nvPr/>
        </p:nvPicPr>
        <p:blipFill>
          <a:blip r:embed="rId2">
            <a:extLst/>
          </a:blip>
          <a:stretch>
            <a:fillRect/>
          </a:stretch>
        </p:blipFill>
        <p:spPr>
          <a:xfrm>
            <a:off x="939800" y="895350"/>
            <a:ext cx="7518400" cy="5499100"/>
          </a:xfrm>
          <a:prstGeom prst="rect">
            <a:avLst/>
          </a:prstGeom>
          <a:ln w="12700">
            <a:miter lim="400000"/>
          </a:ln>
        </p:spPr>
      </p:pic>
      <p:pic>
        <p:nvPicPr>
          <p:cNvPr id="416" name="image5.jpg" descr="EMCL_PP.jpg"/>
          <p:cNvPicPr>
            <a:picLocks noChangeAspect="1"/>
          </p:cNvPicPr>
          <p:nvPr/>
        </p:nvPicPr>
        <p:blipFill>
          <a:blip r:embed="rId3">
            <a:extLst/>
          </a:blip>
          <a:srcRect l="65224" t="87933"/>
          <a:stretch>
            <a:fillRect/>
          </a:stretch>
        </p:blipFill>
        <p:spPr>
          <a:xfrm>
            <a:off x="5964138" y="6030466"/>
            <a:ext cx="3179862" cy="827534"/>
          </a:xfrm>
          <a:prstGeom prst="rect">
            <a:avLst/>
          </a:prstGeom>
          <a:ln w="12700">
            <a:miter lim="400000"/>
          </a:ln>
        </p:spPr>
      </p:pic>
      <p:sp>
        <p:nvSpPr>
          <p:cNvPr id="417" name="Shape 417"/>
          <p:cNvSpPr/>
          <p:nvPr/>
        </p:nvSpPr>
        <p:spPr>
          <a:xfrm>
            <a:off x="254000" y="990600"/>
            <a:ext cx="5564267" cy="5190551"/>
          </a:xfrm>
          <a:prstGeom prst="rect">
            <a:avLst/>
          </a:prstGeom>
          <a:ln w="12700">
            <a:miter lim="400000"/>
          </a:ln>
          <a:extLst>
            <a:ext uri="{C572A759-6A51-4108-AA02-DFA0A04FC94B}">
              <ma14:wrappingTextBoxFlag xmlns="" xmlns:ma14="http://schemas.microsoft.com/office/mac/drawingml/2011/main" val="1"/>
            </a:ext>
          </a:extLst>
        </p:spPr>
        <p:txBody>
          <a:bodyPr lIns="45719" rIns="45719">
            <a:normAutofit fontScale="92500" lnSpcReduction="10000"/>
          </a:bodyPr>
          <a:lstStyle/>
          <a:p>
            <a:pPr defTabSz="425195">
              <a:defRPr sz="1674">
                <a:uFill>
                  <a:solidFill>
                    <a:srgbClr val="000000"/>
                  </a:solidFill>
                </a:uFill>
                <a:latin typeface="Arial"/>
                <a:ea typeface="Arial"/>
                <a:cs typeface="Arial"/>
                <a:sym typeface="Arial"/>
              </a:defRPr>
            </a:pPr>
            <a:endParaRPr sz="2000" dirty="0"/>
          </a:p>
          <a:p>
            <a:pPr defTabSz="425195">
              <a:defRPr sz="2046">
                <a:uFill>
                  <a:solidFill>
                    <a:srgbClr val="000000"/>
                  </a:solidFill>
                </a:uFill>
                <a:latin typeface="Arial"/>
                <a:ea typeface="Arial"/>
                <a:cs typeface="Arial"/>
                <a:sym typeface="Arial"/>
              </a:defRPr>
            </a:pPr>
            <a:r>
              <a:rPr b="1" dirty="0"/>
              <a:t>La </a:t>
            </a:r>
            <a:r>
              <a:rPr b="1" dirty="0" err="1"/>
              <a:t>maison</a:t>
            </a:r>
            <a:endParaRPr b="1" dirty="0"/>
          </a:p>
          <a:p>
            <a:pPr defTabSz="425195">
              <a:defRPr sz="1674" b="1">
                <a:uFill>
                  <a:solidFill>
                    <a:srgbClr val="000000"/>
                  </a:solidFill>
                </a:uFill>
                <a:latin typeface="Arial"/>
                <a:ea typeface="Arial"/>
                <a:cs typeface="Arial"/>
                <a:sym typeface="Arial"/>
              </a:defRPr>
            </a:pPr>
            <a:endParaRPr b="1" dirty="0"/>
          </a:p>
          <a:p>
            <a:pPr defTabSz="425195">
              <a:defRPr sz="1488">
                <a:uFill>
                  <a:solidFill>
                    <a:srgbClr val="000000"/>
                  </a:solidFill>
                </a:uFill>
                <a:latin typeface="Arial"/>
                <a:ea typeface="Arial"/>
                <a:cs typeface="Arial"/>
                <a:sym typeface="Arial"/>
              </a:defRPr>
            </a:pPr>
            <a:r>
              <a:rPr b="1" dirty="0"/>
              <a:t>Strategy: </a:t>
            </a:r>
            <a:r>
              <a:rPr dirty="0"/>
              <a:t>Show videos and other visuals about Monet’s house and gardens, which will facilitate reading about it.</a:t>
            </a:r>
            <a:endParaRPr b="1" dirty="0"/>
          </a:p>
          <a:p>
            <a:pPr defTabSz="425195">
              <a:defRPr sz="1488" b="1">
                <a:uFill>
                  <a:solidFill>
                    <a:srgbClr val="000000"/>
                  </a:solidFill>
                </a:uFill>
                <a:latin typeface="Arial"/>
                <a:ea typeface="Arial"/>
                <a:cs typeface="Arial"/>
                <a:sym typeface="Arial"/>
              </a:defRPr>
            </a:pPr>
            <a:endParaRPr b="1" dirty="0"/>
          </a:p>
          <a:p>
            <a:pPr defTabSz="425195">
              <a:defRPr sz="1488">
                <a:uFill>
                  <a:solidFill>
                    <a:srgbClr val="000000"/>
                  </a:solidFill>
                </a:uFill>
                <a:latin typeface="Arial"/>
                <a:ea typeface="Arial"/>
                <a:cs typeface="Arial"/>
                <a:sym typeface="Arial"/>
              </a:defRPr>
            </a:pPr>
            <a:r>
              <a:rPr b="1" dirty="0"/>
              <a:t>Search words: </a:t>
            </a:r>
            <a:r>
              <a:rPr b="1" dirty="0" err="1"/>
              <a:t>maison</a:t>
            </a:r>
            <a:r>
              <a:rPr b="1" dirty="0"/>
              <a:t> de </a:t>
            </a:r>
            <a:r>
              <a:rPr b="1" dirty="0" err="1"/>
              <a:t>monet</a:t>
            </a:r>
            <a:r>
              <a:rPr b="1" dirty="0"/>
              <a:t> à </a:t>
            </a:r>
            <a:r>
              <a:rPr b="1" dirty="0" err="1"/>
              <a:t>giverny</a:t>
            </a:r>
            <a:r>
              <a:rPr b="1" dirty="0"/>
              <a:t> </a:t>
            </a:r>
            <a:r>
              <a:rPr b="1" dirty="0" err="1"/>
              <a:t>vidéo</a:t>
            </a:r>
            <a:r>
              <a:rPr dirty="0"/>
              <a:t> </a:t>
            </a:r>
          </a:p>
          <a:p>
            <a:pPr defTabSz="425195">
              <a:defRPr sz="1488">
                <a:uFill>
                  <a:solidFill>
                    <a:srgbClr val="000000"/>
                  </a:solidFill>
                </a:uFill>
                <a:latin typeface="Arial"/>
                <a:ea typeface="Arial"/>
                <a:cs typeface="Arial"/>
                <a:sym typeface="Arial"/>
              </a:defRPr>
            </a:pPr>
            <a:endParaRPr dirty="0"/>
          </a:p>
          <a:p>
            <a:pPr defTabSz="425195">
              <a:defRPr sz="1488">
                <a:uFill>
                  <a:solidFill>
                    <a:srgbClr val="000000"/>
                  </a:solidFill>
                </a:uFill>
                <a:latin typeface="Arial"/>
                <a:ea typeface="Arial"/>
                <a:cs typeface="Arial"/>
                <a:sym typeface="Arial"/>
              </a:defRPr>
            </a:pPr>
            <a:r>
              <a:rPr dirty="0"/>
              <a:t>Artiste </a:t>
            </a:r>
            <a:r>
              <a:rPr dirty="0" err="1"/>
              <a:t>impressionniste</a:t>
            </a:r>
            <a:r>
              <a:rPr dirty="0"/>
              <a:t>, Claude Monet (1840-1926) adore son </a:t>
            </a:r>
            <a:r>
              <a:rPr dirty="0" err="1"/>
              <a:t>jardin</a:t>
            </a:r>
            <a:r>
              <a:rPr dirty="0"/>
              <a:t> et </a:t>
            </a:r>
            <a:r>
              <a:rPr dirty="0" err="1"/>
              <a:t>passe</a:t>
            </a:r>
            <a:r>
              <a:rPr dirty="0"/>
              <a:t> beaucoup de temps à le </a:t>
            </a:r>
            <a:r>
              <a:rPr dirty="0" err="1"/>
              <a:t>peindre</a:t>
            </a:r>
            <a:r>
              <a:rPr dirty="0"/>
              <a:t>—le </a:t>
            </a:r>
            <a:r>
              <a:rPr dirty="0" err="1"/>
              <a:t>pont</a:t>
            </a:r>
            <a:r>
              <a:rPr dirty="0"/>
              <a:t> </a:t>
            </a:r>
            <a:r>
              <a:rPr dirty="0" err="1"/>
              <a:t>japonais</a:t>
            </a:r>
            <a:r>
              <a:rPr dirty="0"/>
              <a:t>, les </a:t>
            </a:r>
            <a:r>
              <a:rPr dirty="0" err="1"/>
              <a:t>fleurs</a:t>
            </a:r>
            <a:r>
              <a:rPr dirty="0"/>
              <a:t> de </a:t>
            </a:r>
            <a:r>
              <a:rPr dirty="0" err="1"/>
              <a:t>toutes</a:t>
            </a:r>
            <a:r>
              <a:rPr dirty="0"/>
              <a:t> les </a:t>
            </a:r>
            <a:r>
              <a:rPr dirty="0" err="1"/>
              <a:t>couleurs</a:t>
            </a:r>
            <a:r>
              <a:rPr dirty="0"/>
              <a:t>, les </a:t>
            </a:r>
            <a:r>
              <a:rPr dirty="0" err="1"/>
              <a:t>haies</a:t>
            </a:r>
            <a:r>
              <a:rPr dirty="0"/>
              <a:t>, </a:t>
            </a:r>
            <a:r>
              <a:rPr dirty="0" err="1"/>
              <a:t>l’étang</a:t>
            </a:r>
            <a:r>
              <a:rPr dirty="0"/>
              <a:t> et les </a:t>
            </a:r>
            <a:r>
              <a:rPr dirty="0" err="1"/>
              <a:t>nénuphars</a:t>
            </a:r>
            <a:r>
              <a:rPr dirty="0"/>
              <a:t>. Il </a:t>
            </a:r>
            <a:r>
              <a:rPr dirty="0" err="1"/>
              <a:t>habite</a:t>
            </a:r>
            <a:r>
              <a:rPr dirty="0"/>
              <a:t> à </a:t>
            </a:r>
            <a:r>
              <a:rPr dirty="0" err="1"/>
              <a:t>Giverny</a:t>
            </a:r>
            <a:r>
              <a:rPr dirty="0"/>
              <a:t> pour 40 </a:t>
            </a:r>
            <a:r>
              <a:rPr dirty="0" err="1"/>
              <a:t>ans</a:t>
            </a:r>
            <a:r>
              <a:rPr dirty="0"/>
              <a:t> environ. A la fin de </a:t>
            </a:r>
            <a:r>
              <a:rPr dirty="0" err="1"/>
              <a:t>sa</a:t>
            </a:r>
            <a:r>
              <a:rPr dirty="0"/>
              <a:t> vie, </a:t>
            </a:r>
            <a:r>
              <a:rPr dirty="0" err="1"/>
              <a:t>il</a:t>
            </a:r>
            <a:r>
              <a:rPr dirty="0"/>
              <a:t> commence à </a:t>
            </a:r>
            <a:r>
              <a:rPr dirty="0" err="1"/>
              <a:t>perdre</a:t>
            </a:r>
            <a:r>
              <a:rPr dirty="0"/>
              <a:t> </a:t>
            </a:r>
            <a:r>
              <a:rPr dirty="0" err="1"/>
              <a:t>sa</a:t>
            </a:r>
            <a:r>
              <a:rPr dirty="0"/>
              <a:t> vision et </a:t>
            </a:r>
            <a:r>
              <a:rPr dirty="0" err="1"/>
              <a:t>ses</a:t>
            </a:r>
            <a:r>
              <a:rPr dirty="0"/>
              <a:t> tableaux ne </a:t>
            </a:r>
            <a:r>
              <a:rPr dirty="0" err="1"/>
              <a:t>sont</a:t>
            </a:r>
            <a:r>
              <a:rPr dirty="0"/>
              <a:t> pas </a:t>
            </a:r>
            <a:r>
              <a:rPr dirty="0" err="1"/>
              <a:t>aussi</a:t>
            </a:r>
            <a:r>
              <a:rPr dirty="0"/>
              <a:t> précis. Il </a:t>
            </a:r>
            <a:r>
              <a:rPr dirty="0" err="1"/>
              <a:t>est</a:t>
            </a:r>
            <a:r>
              <a:rPr dirty="0"/>
              <a:t> surtout </a:t>
            </a:r>
            <a:r>
              <a:rPr dirty="0" err="1"/>
              <a:t>connu</a:t>
            </a:r>
            <a:r>
              <a:rPr dirty="0"/>
              <a:t> pour </a:t>
            </a:r>
            <a:r>
              <a:rPr dirty="0" err="1"/>
              <a:t>ses</a:t>
            </a:r>
            <a:r>
              <a:rPr dirty="0"/>
              <a:t> tableaux de </a:t>
            </a:r>
            <a:r>
              <a:rPr dirty="0" err="1"/>
              <a:t>ses</a:t>
            </a:r>
            <a:r>
              <a:rPr dirty="0"/>
              <a:t> </a:t>
            </a:r>
            <a:r>
              <a:rPr dirty="0" err="1"/>
              <a:t>nénuphars</a:t>
            </a:r>
            <a:r>
              <a:rPr dirty="0"/>
              <a:t> et son </a:t>
            </a:r>
            <a:r>
              <a:rPr err="1"/>
              <a:t>pont</a:t>
            </a:r>
            <a:r>
              <a:rPr/>
              <a:t> </a:t>
            </a:r>
            <a:r>
              <a:rPr smtClean="0"/>
              <a:t>japonais</a:t>
            </a:r>
            <a:r>
              <a:rPr lang="en-US" smtClean="0"/>
              <a:t>.</a:t>
            </a:r>
          </a:p>
          <a:p>
            <a:pPr defTabSz="425195">
              <a:defRPr sz="1488">
                <a:uFill>
                  <a:solidFill>
                    <a:srgbClr val="000000"/>
                  </a:solidFill>
                </a:uFill>
                <a:latin typeface="Arial"/>
                <a:ea typeface="Arial"/>
                <a:cs typeface="Arial"/>
                <a:sym typeface="Arial"/>
              </a:defRPr>
            </a:pPr>
            <a:endParaRPr lang="en-US"/>
          </a:p>
          <a:p>
            <a:pPr defTabSz="425195">
              <a:defRPr sz="1488">
                <a:uFill>
                  <a:solidFill>
                    <a:srgbClr val="000000"/>
                  </a:solidFill>
                </a:uFill>
                <a:latin typeface="Arial"/>
                <a:ea typeface="Arial"/>
                <a:cs typeface="Arial"/>
                <a:sym typeface="Arial"/>
              </a:defRPr>
            </a:pPr>
            <a:r>
              <a:rPr lang="en-US" sz="1488">
                <a:sym typeface="Arial"/>
              </a:rPr>
              <a:t>La maison de Monet est dans le style d’un Clos Normand. À l’intérieur, on peut voir son salon-atelier avec sa collection japonaise (ses “estampes”), sa chambre, sa cuisine et sa sale à manger. La maison n’a pas change </a:t>
            </a:r>
            <a:r>
              <a:rPr lang="en-US" sz="1488">
                <a:sym typeface="Arial"/>
              </a:rPr>
              <a:t>depuis </a:t>
            </a:r>
            <a:r>
              <a:rPr lang="en-US" sz="1488" smtClean="0">
                <a:sym typeface="Arial"/>
              </a:rPr>
              <a:t>1926.</a:t>
            </a:r>
            <a:endParaRPr lang="en-US" smtClean="0"/>
          </a:p>
          <a:p>
            <a:pPr defTabSz="425195">
              <a:defRPr sz="1488">
                <a:uFill>
                  <a:solidFill>
                    <a:srgbClr val="000000"/>
                  </a:solidFill>
                </a:uFill>
                <a:latin typeface="Arial"/>
                <a:ea typeface="Arial"/>
                <a:cs typeface="Arial"/>
                <a:sym typeface="Arial"/>
              </a:defRPr>
            </a:pPr>
            <a:endParaRPr lang="en-US"/>
          </a:p>
          <a:p>
            <a:pPr defTabSz="425195">
              <a:defRPr sz="1488">
                <a:uFill>
                  <a:solidFill>
                    <a:srgbClr val="000000"/>
                  </a:solidFill>
                </a:uFill>
                <a:latin typeface="Arial"/>
                <a:ea typeface="Arial"/>
                <a:cs typeface="Arial"/>
                <a:sym typeface="Arial"/>
              </a:defRPr>
            </a:pPr>
            <a:endParaRPr lang="en-US" smtClean="0"/>
          </a:p>
          <a:p>
            <a:pPr defTabSz="425195">
              <a:defRPr sz="1488">
                <a:uFill>
                  <a:solidFill>
                    <a:srgbClr val="000000"/>
                  </a:solidFill>
                </a:uFill>
                <a:latin typeface="Arial"/>
                <a:ea typeface="Arial"/>
                <a:cs typeface="Arial"/>
                <a:sym typeface="Arial"/>
              </a:defRPr>
            </a:pPr>
            <a:r>
              <a:rPr lang="en-US" b="1"/>
              <a:t>Search words:</a:t>
            </a:r>
            <a:r>
              <a:rPr lang="en-US"/>
              <a:t> voir tableaux de monet, musee d’orsay, musee marmottan paris, les nympheas l’orangerie</a:t>
            </a:r>
          </a:p>
          <a:p>
            <a:pPr defTabSz="425195">
              <a:defRPr sz="1488">
                <a:uFill>
                  <a:solidFill>
                    <a:srgbClr val="000000"/>
                  </a:solidFill>
                </a:uFill>
                <a:latin typeface="Arial"/>
                <a:ea typeface="Arial"/>
                <a:cs typeface="Arial"/>
                <a:sym typeface="Arial"/>
              </a:defRPr>
            </a:pPr>
            <a:endParaRPr dirty="0"/>
          </a:p>
        </p:txBody>
      </p:sp>
      <p:sp>
        <p:nvSpPr>
          <p:cNvPr id="418" name="Shape 418"/>
          <p:cNvSpPr/>
          <p:nvPr/>
        </p:nvSpPr>
        <p:spPr>
          <a:xfrm>
            <a:off x="-233760" y="-230039"/>
            <a:ext cx="9611520" cy="976810"/>
          </a:xfrm>
          <a:prstGeom prst="rect">
            <a:avLst/>
          </a:prstGeom>
          <a:solidFill>
            <a:srgbClr val="B51F20"/>
          </a:solidFill>
          <a:ln w="12700">
            <a:miter lim="400000"/>
          </a:ln>
          <a:effectLst>
            <a:outerShdw blurRad="38100" dist="23000" dir="5400000" rotWithShape="0">
              <a:srgbClr val="000000">
                <a:alpha val="35000"/>
              </a:srgbClr>
            </a:outerShdw>
          </a:effectLst>
        </p:spPr>
        <p:txBody>
          <a:bodyPr lIns="45719" rIns="45719" anchor="ctr"/>
          <a:lstStyle/>
          <a:p>
            <a:endParaRPr/>
          </a:p>
        </p:txBody>
      </p:sp>
      <p:sp>
        <p:nvSpPr>
          <p:cNvPr id="419" name="Shape 419"/>
          <p:cNvSpPr/>
          <p:nvPr/>
        </p:nvSpPr>
        <p:spPr>
          <a:xfrm>
            <a:off x="457200" y="-195262"/>
            <a:ext cx="8229600" cy="1143001"/>
          </a:xfrm>
          <a:prstGeom prst="rect">
            <a:avLst/>
          </a:prstGeom>
          <a:ln w="12700">
            <a:miter lim="400000"/>
          </a:ln>
          <a:extLst>
            <a:ext uri="{C572A759-6A51-4108-AA02-DFA0A04FC94B}">
              <ma14:wrappingTextBoxFlag xmlns="" xmlns:ma14="http://schemas.microsoft.com/office/mac/drawingml/2011/main" val="1"/>
            </a:ext>
          </a:extLst>
        </p:spPr>
        <p:txBody>
          <a:bodyPr lIns="45719" rIns="45719" anchor="ctr">
            <a:normAutofit/>
          </a:bodyPr>
          <a:lstStyle>
            <a:lvl1pPr algn="ctr">
              <a:defRPr sz="2800" b="1">
                <a:solidFill>
                  <a:srgbClr val="FFFFFF"/>
                </a:solidFill>
                <a:latin typeface="Arial"/>
                <a:ea typeface="Arial"/>
                <a:cs typeface="Arial"/>
                <a:sym typeface="Arial"/>
              </a:defRPr>
            </a:lvl1pPr>
          </a:lstStyle>
          <a:p>
            <a:r>
              <a:rPr lang="en-US"/>
              <a:t>Worksheet </a:t>
            </a:r>
            <a:r>
              <a:rPr lang="en-US" smtClean="0"/>
              <a:t>9     </a:t>
            </a:r>
            <a:r>
              <a:rPr smtClean="0"/>
              <a:t>La </a:t>
            </a:r>
            <a:r>
              <a:t>maison de Monet à Giverny</a:t>
            </a:r>
          </a:p>
        </p:txBody>
      </p:sp>
      <p:pic>
        <p:nvPicPr>
          <p:cNvPr id="420" name="pasted-image.png"/>
          <p:cNvPicPr>
            <a:picLocks noChangeAspect="1"/>
          </p:cNvPicPr>
          <p:nvPr/>
        </p:nvPicPr>
        <p:blipFill>
          <a:blip r:embed="rId4">
            <a:extLst/>
          </a:blip>
          <a:stretch>
            <a:fillRect/>
          </a:stretch>
        </p:blipFill>
        <p:spPr>
          <a:xfrm>
            <a:off x="6055721" y="1498600"/>
            <a:ext cx="2857548" cy="3432541"/>
          </a:xfrm>
          <a:prstGeom prst="rect">
            <a:avLst/>
          </a:prstGeom>
          <a:ln w="12700">
            <a:miter lim="400000"/>
          </a:ln>
        </p:spPr>
      </p:pic>
      <p:sp>
        <p:nvSpPr>
          <p:cNvPr id="421" name="Shape 421"/>
          <p:cNvSpPr/>
          <p:nvPr/>
        </p:nvSpPr>
        <p:spPr>
          <a:xfrm>
            <a:off x="6017911" y="4974002"/>
            <a:ext cx="2933167" cy="541994"/>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defRPr sz="1600">
                <a:uFill>
                  <a:solidFill>
                    <a:srgbClr val="000000"/>
                  </a:solidFill>
                </a:uFill>
                <a:latin typeface="Arial"/>
                <a:ea typeface="Arial"/>
                <a:cs typeface="Arial"/>
                <a:sym typeface="Arial"/>
              </a:defRPr>
            </a:lvl1pPr>
          </a:lstStyle>
          <a:p>
            <a:r>
              <a:t>C’est Claude Monet, un grand peintre du 19e siècle.</a:t>
            </a:r>
          </a:p>
        </p:txBody>
      </p:sp>
    </p:spTree>
    <p:extLst>
      <p:ext uri="{BB962C8B-B14F-4D97-AF65-F5344CB8AC3E}">
        <p14:creationId xmlns:p14="http://schemas.microsoft.com/office/powerpoint/2010/main" val="1791333502"/>
      </p:ext>
    </p:extLst>
  </p:cSld>
  <p:clrMapOvr>
    <a:masterClrMapping/>
  </p:clrMapOvr>
  <p:transition spd="slow"/>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8" name="palette.png"/>
          <p:cNvPicPr>
            <a:picLocks noChangeAspect="1"/>
          </p:cNvPicPr>
          <p:nvPr/>
        </p:nvPicPr>
        <p:blipFill>
          <a:blip r:embed="rId2">
            <a:extLst/>
          </a:blip>
          <a:stretch>
            <a:fillRect/>
          </a:stretch>
        </p:blipFill>
        <p:spPr>
          <a:xfrm>
            <a:off x="939800" y="895350"/>
            <a:ext cx="7518400" cy="5499100"/>
          </a:xfrm>
          <a:prstGeom prst="rect">
            <a:avLst/>
          </a:prstGeom>
          <a:ln w="12700">
            <a:miter lim="400000"/>
          </a:ln>
        </p:spPr>
      </p:pic>
      <p:sp>
        <p:nvSpPr>
          <p:cNvPr id="409" name="Shape 409"/>
          <p:cNvSpPr/>
          <p:nvPr/>
        </p:nvSpPr>
        <p:spPr>
          <a:xfrm>
            <a:off x="-233760" y="-230039"/>
            <a:ext cx="9611520" cy="976810"/>
          </a:xfrm>
          <a:prstGeom prst="rect">
            <a:avLst/>
          </a:prstGeom>
          <a:solidFill>
            <a:srgbClr val="B51F20"/>
          </a:solidFill>
          <a:ln w="12700">
            <a:miter lim="400000"/>
          </a:ln>
          <a:effectLst>
            <a:outerShdw blurRad="38100" dist="23000" dir="5400000" rotWithShape="0">
              <a:srgbClr val="000000">
                <a:alpha val="35000"/>
              </a:srgbClr>
            </a:outerShdw>
          </a:effectLst>
        </p:spPr>
        <p:txBody>
          <a:bodyPr lIns="45719" rIns="45719" anchor="ctr"/>
          <a:lstStyle/>
          <a:p>
            <a:endParaRPr/>
          </a:p>
        </p:txBody>
      </p:sp>
      <p:sp>
        <p:nvSpPr>
          <p:cNvPr id="410" name="Shape 410"/>
          <p:cNvSpPr/>
          <p:nvPr/>
        </p:nvSpPr>
        <p:spPr>
          <a:xfrm>
            <a:off x="457200" y="-195262"/>
            <a:ext cx="8229600" cy="1143001"/>
          </a:xfrm>
          <a:prstGeom prst="rect">
            <a:avLst/>
          </a:prstGeom>
          <a:ln w="12700">
            <a:miter lim="400000"/>
          </a:ln>
          <a:extLst>
            <a:ext uri="{C572A759-6A51-4108-AA02-DFA0A04FC94B}">
              <ma14:wrappingTextBoxFlag xmlns="" xmlns:ma14="http://schemas.microsoft.com/office/mac/drawingml/2011/main" val="1"/>
            </a:ext>
          </a:extLst>
        </p:spPr>
        <p:txBody>
          <a:bodyPr lIns="45719" rIns="45719" anchor="ctr">
            <a:normAutofit/>
          </a:bodyPr>
          <a:lstStyle>
            <a:lvl1pPr algn="ctr">
              <a:defRPr sz="2800" b="1">
                <a:solidFill>
                  <a:srgbClr val="FFFFFF"/>
                </a:solidFill>
                <a:latin typeface="Arial"/>
                <a:ea typeface="Arial"/>
                <a:cs typeface="Arial"/>
                <a:sym typeface="Arial"/>
              </a:defRPr>
            </a:lvl1pPr>
          </a:lstStyle>
          <a:p>
            <a:r>
              <a:rPr lang="en-US"/>
              <a:t>Worksheet </a:t>
            </a:r>
            <a:r>
              <a:rPr lang="en-US" smtClean="0"/>
              <a:t>10    </a:t>
            </a:r>
            <a:r>
              <a:rPr smtClean="0"/>
              <a:t>Les </a:t>
            </a:r>
            <a:r>
              <a:rPr dirty="0" err="1"/>
              <a:t>éléments</a:t>
            </a:r>
            <a:r>
              <a:rPr dirty="0"/>
              <a:t> de </a:t>
            </a:r>
            <a:r>
              <a:rPr dirty="0" err="1"/>
              <a:t>l’art</a:t>
            </a:r>
            <a:endParaRPr dirty="0"/>
          </a:p>
        </p:txBody>
      </p:sp>
      <p:sp>
        <p:nvSpPr>
          <p:cNvPr id="411" name="Shape 411"/>
          <p:cNvSpPr/>
          <p:nvPr/>
        </p:nvSpPr>
        <p:spPr>
          <a:xfrm>
            <a:off x="381000" y="863600"/>
            <a:ext cx="8229600" cy="3039121"/>
          </a:xfrm>
          <a:prstGeom prst="rect">
            <a:avLst/>
          </a:prstGeom>
          <a:ln w="12700">
            <a:miter lim="400000"/>
          </a:ln>
          <a:extLst>
            <a:ext uri="{C572A759-6A51-4108-AA02-DFA0A04FC94B}">
              <ma14:wrappingTextBoxFlag xmlns="" xmlns:ma14="http://schemas.microsoft.com/office/mac/drawingml/2011/main" val="1"/>
            </a:ext>
          </a:extLst>
        </p:spPr>
        <p:txBody>
          <a:bodyPr lIns="45719" rIns="45719">
            <a:normAutofit fontScale="25000" lnSpcReduction="20000"/>
          </a:bodyPr>
          <a:lstStyle/>
          <a:p>
            <a:pPr>
              <a:defRPr sz="1600">
                <a:uFill>
                  <a:solidFill>
                    <a:srgbClr val="000000"/>
                  </a:solidFill>
                </a:uFill>
                <a:latin typeface="Arial"/>
                <a:ea typeface="Arial"/>
                <a:cs typeface="Arial"/>
                <a:sym typeface="Arial"/>
              </a:defRPr>
            </a:pPr>
            <a:r>
              <a:rPr sz="7600" b="1" dirty="0"/>
              <a:t>Pedagogy:</a:t>
            </a:r>
            <a:r>
              <a:rPr sz="7600" dirty="0"/>
              <a:t> Students learn the basic elements of </a:t>
            </a:r>
            <a:r>
              <a:rPr sz="7600" dirty="0" smtClean="0"/>
              <a:t>art</a:t>
            </a:r>
            <a:r>
              <a:rPr lang="en-US" sz="7600" dirty="0" smtClean="0"/>
              <a:t>;</a:t>
            </a:r>
            <a:r>
              <a:rPr sz="7600" dirty="0" smtClean="0"/>
              <a:t> </a:t>
            </a:r>
            <a:r>
              <a:rPr sz="7600" dirty="0"/>
              <a:t>Students reflect on the</a:t>
            </a:r>
            <a:br>
              <a:rPr sz="7600" dirty="0"/>
            </a:br>
            <a:r>
              <a:rPr sz="7600" dirty="0"/>
              <a:t>learning process.</a:t>
            </a:r>
          </a:p>
          <a:p>
            <a:pPr>
              <a:defRPr sz="1600">
                <a:uFill>
                  <a:solidFill>
                    <a:srgbClr val="000000"/>
                  </a:solidFill>
                </a:uFill>
                <a:latin typeface="Arial"/>
                <a:ea typeface="Arial"/>
                <a:cs typeface="Arial"/>
                <a:sym typeface="Arial"/>
              </a:defRPr>
            </a:pPr>
            <a:r>
              <a:rPr sz="7600" b="1" dirty="0"/>
              <a:t>Strategy:</a:t>
            </a:r>
            <a:r>
              <a:rPr sz="7600" dirty="0"/>
              <a:t> Log </a:t>
            </a:r>
            <a:r>
              <a:rPr lang="en-US" sz="7600" dirty="0" smtClean="0"/>
              <a:t> learning process </a:t>
            </a:r>
            <a:r>
              <a:rPr sz="7600" dirty="0" smtClean="0"/>
              <a:t>about </a:t>
            </a:r>
            <a:r>
              <a:rPr sz="7600" dirty="0"/>
              <a:t>the elements of art</a:t>
            </a:r>
          </a:p>
          <a:p>
            <a:pPr>
              <a:defRPr sz="1600">
                <a:uFill>
                  <a:solidFill>
                    <a:srgbClr val="000000"/>
                  </a:solidFill>
                </a:uFill>
                <a:latin typeface="Times New Roman"/>
                <a:ea typeface="Times New Roman"/>
                <a:cs typeface="Times New Roman"/>
                <a:sym typeface="Times New Roman"/>
              </a:defRPr>
            </a:pPr>
            <a:endParaRPr sz="7600" dirty="0"/>
          </a:p>
          <a:p>
            <a:pPr>
              <a:lnSpc>
                <a:spcPct val="150000"/>
              </a:lnSpc>
              <a:spcBef>
                <a:spcPts val="500"/>
              </a:spcBef>
              <a:defRPr sz="1600" i="1">
                <a:latin typeface="Arial"/>
                <a:ea typeface="Arial"/>
                <a:cs typeface="Arial"/>
                <a:sym typeface="Arial"/>
              </a:defRPr>
            </a:pPr>
            <a:r>
              <a:rPr sz="7600" dirty="0" err="1" smtClean="0"/>
              <a:t>Voici</a:t>
            </a:r>
            <a:r>
              <a:rPr sz="7600" dirty="0" smtClean="0"/>
              <a:t> </a:t>
            </a:r>
            <a:r>
              <a:rPr sz="7600" dirty="0"/>
              <a:t>les </a:t>
            </a:r>
            <a:r>
              <a:rPr sz="7600" dirty="0" err="1"/>
              <a:t>éléments</a:t>
            </a:r>
            <a:r>
              <a:rPr sz="7600" dirty="0"/>
              <a:t> de </a:t>
            </a:r>
            <a:r>
              <a:rPr sz="7600" dirty="0" err="1"/>
              <a:t>l’art</a:t>
            </a:r>
            <a:r>
              <a:rPr sz="7600" dirty="0"/>
              <a:t> que </a:t>
            </a:r>
            <a:r>
              <a:rPr sz="7600" dirty="0" err="1"/>
              <a:t>vous</a:t>
            </a:r>
            <a:r>
              <a:rPr sz="7600" dirty="0"/>
              <a:t> </a:t>
            </a:r>
            <a:r>
              <a:rPr sz="7600" dirty="0" err="1"/>
              <a:t>allez</a:t>
            </a:r>
            <a:r>
              <a:rPr sz="7600" dirty="0"/>
              <a:t> </a:t>
            </a:r>
            <a:r>
              <a:rPr sz="7600" dirty="0" err="1"/>
              <a:t>apprendre</a:t>
            </a:r>
            <a:r>
              <a:rPr sz="7600" dirty="0" smtClean="0"/>
              <a:t>:</a:t>
            </a:r>
            <a:endParaRPr lang="en-US" sz="7600" dirty="0" smtClean="0"/>
          </a:p>
          <a:p>
            <a:pPr>
              <a:defRPr sz="1600">
                <a:uFill>
                  <a:solidFill>
                    <a:srgbClr val="000000"/>
                  </a:solidFill>
                </a:uFill>
                <a:latin typeface="Arial"/>
                <a:ea typeface="Arial"/>
                <a:cs typeface="Arial"/>
                <a:sym typeface="Arial"/>
              </a:defRPr>
            </a:pPr>
            <a:r>
              <a:rPr sz="9600" dirty="0" smtClean="0">
                <a:solidFill>
                  <a:srgbClr val="0070C0"/>
                </a:solidFill>
              </a:rPr>
              <a:t>la </a:t>
            </a:r>
            <a:r>
              <a:rPr sz="9600" dirty="0" err="1">
                <a:solidFill>
                  <a:srgbClr val="0070C0"/>
                </a:solidFill>
              </a:rPr>
              <a:t>ligne</a:t>
            </a:r>
            <a:r>
              <a:rPr sz="9600" dirty="0">
                <a:solidFill>
                  <a:srgbClr val="0070C0"/>
                </a:solidFill>
              </a:rPr>
              <a:t> • la </a:t>
            </a:r>
            <a:r>
              <a:rPr sz="9600" dirty="0" err="1">
                <a:solidFill>
                  <a:srgbClr val="0070C0"/>
                </a:solidFill>
              </a:rPr>
              <a:t>forme</a:t>
            </a:r>
            <a:r>
              <a:rPr sz="9600" dirty="0">
                <a:solidFill>
                  <a:srgbClr val="0070C0"/>
                </a:solidFill>
              </a:rPr>
              <a:t> • la </a:t>
            </a:r>
            <a:r>
              <a:rPr sz="9600" dirty="0" err="1">
                <a:solidFill>
                  <a:srgbClr val="0070C0"/>
                </a:solidFill>
              </a:rPr>
              <a:t>couleur</a:t>
            </a:r>
            <a:r>
              <a:rPr sz="9600" dirty="0">
                <a:solidFill>
                  <a:srgbClr val="0070C0"/>
                </a:solidFill>
              </a:rPr>
              <a:t> • la texture • </a:t>
            </a:r>
            <a:r>
              <a:rPr sz="9600" dirty="0" err="1">
                <a:solidFill>
                  <a:srgbClr val="0070C0"/>
                </a:solidFill>
              </a:rPr>
              <a:t>l’espace</a:t>
            </a:r>
            <a:r>
              <a:rPr sz="9600" dirty="0">
                <a:solidFill>
                  <a:srgbClr val="0070C0"/>
                </a:solidFill>
              </a:rPr>
              <a:t> </a:t>
            </a:r>
          </a:p>
          <a:p>
            <a:pPr>
              <a:defRPr sz="1600">
                <a:uFill>
                  <a:solidFill>
                    <a:srgbClr val="000000"/>
                  </a:solidFill>
                </a:uFill>
                <a:latin typeface="Arial"/>
                <a:ea typeface="Arial"/>
                <a:cs typeface="Arial"/>
                <a:sym typeface="Arial"/>
              </a:defRPr>
            </a:pPr>
            <a:r>
              <a:rPr sz="9600" dirty="0">
                <a:solidFill>
                  <a:srgbClr val="0070C0"/>
                </a:solidFill>
              </a:rPr>
              <a:t>la </a:t>
            </a:r>
            <a:r>
              <a:rPr sz="9600" dirty="0" err="1">
                <a:solidFill>
                  <a:srgbClr val="0070C0"/>
                </a:solidFill>
              </a:rPr>
              <a:t>forme</a:t>
            </a:r>
            <a:r>
              <a:rPr sz="9600" dirty="0">
                <a:solidFill>
                  <a:srgbClr val="0070C0"/>
                </a:solidFill>
              </a:rPr>
              <a:t>/</a:t>
            </a:r>
            <a:r>
              <a:rPr sz="9600" dirty="0" err="1">
                <a:solidFill>
                  <a:srgbClr val="0070C0"/>
                </a:solidFill>
              </a:rPr>
              <a:t>l’espace</a:t>
            </a:r>
            <a:r>
              <a:rPr sz="9600" dirty="0">
                <a:solidFill>
                  <a:srgbClr val="0070C0"/>
                </a:solidFill>
              </a:rPr>
              <a:t>: la perspective</a:t>
            </a:r>
          </a:p>
          <a:p>
            <a:pPr>
              <a:defRPr sz="1600" i="1">
                <a:uFill>
                  <a:solidFill>
                    <a:srgbClr val="000000"/>
                  </a:solidFill>
                </a:uFill>
                <a:latin typeface="Times New Roman"/>
                <a:ea typeface="Times New Roman"/>
                <a:cs typeface="Times New Roman"/>
                <a:sym typeface="Times New Roman"/>
              </a:defRPr>
            </a:pPr>
            <a:endParaRPr sz="9600" dirty="0"/>
          </a:p>
          <a:p>
            <a:pPr>
              <a:spcBef>
                <a:spcPts val="500"/>
              </a:spcBef>
              <a:defRPr sz="1600" i="1">
                <a:latin typeface="Arial"/>
                <a:ea typeface="Arial"/>
                <a:cs typeface="Arial"/>
                <a:sym typeface="Arial"/>
              </a:defRPr>
            </a:pPr>
            <a:r>
              <a:rPr sz="9600" dirty="0" err="1"/>
              <a:t>R</a:t>
            </a:r>
            <a:r>
              <a:rPr sz="7600" dirty="0" err="1"/>
              <a:t>emplissez</a:t>
            </a:r>
            <a:r>
              <a:rPr sz="7600" dirty="0"/>
              <a:t> </a:t>
            </a:r>
            <a:r>
              <a:rPr sz="7600" dirty="0" err="1"/>
              <a:t>cette</a:t>
            </a:r>
            <a:r>
              <a:rPr sz="7600" dirty="0"/>
              <a:t> grille pendant le </a:t>
            </a:r>
            <a:r>
              <a:rPr sz="7600" dirty="0" err="1"/>
              <a:t>cours</a:t>
            </a:r>
            <a:r>
              <a:rPr sz="7600" dirty="0"/>
              <a:t>. </a:t>
            </a:r>
            <a:r>
              <a:rPr sz="7600" dirty="0" err="1"/>
              <a:t>Vous</a:t>
            </a:r>
            <a:r>
              <a:rPr sz="7600" dirty="0"/>
              <a:t> </a:t>
            </a:r>
            <a:r>
              <a:rPr sz="7600" dirty="0" err="1"/>
              <a:t>allez</a:t>
            </a:r>
            <a:r>
              <a:rPr sz="7600" dirty="0"/>
              <a:t> </a:t>
            </a:r>
            <a:r>
              <a:rPr sz="7600" dirty="0" err="1"/>
              <a:t>ajouter</a:t>
            </a:r>
            <a:r>
              <a:rPr sz="7600" dirty="0"/>
              <a:t> </a:t>
            </a:r>
            <a:r>
              <a:rPr sz="7600" dirty="0" err="1"/>
              <a:t>vos</a:t>
            </a:r>
            <a:r>
              <a:rPr sz="7600" dirty="0"/>
              <a:t> observations, impressions et questions. </a:t>
            </a:r>
            <a:r>
              <a:rPr sz="7600" dirty="0" err="1"/>
              <a:t>Essayez</a:t>
            </a:r>
            <a:r>
              <a:rPr sz="7600" dirty="0"/>
              <a:t> </a:t>
            </a:r>
            <a:r>
              <a:rPr sz="7600" dirty="0" err="1"/>
              <a:t>d’écrire</a:t>
            </a:r>
            <a:r>
              <a:rPr sz="7600" dirty="0"/>
              <a:t> </a:t>
            </a:r>
            <a:r>
              <a:rPr sz="7600" dirty="0" err="1"/>
              <a:t>en</a:t>
            </a:r>
            <a:r>
              <a:rPr sz="7600" dirty="0"/>
              <a:t> </a:t>
            </a:r>
            <a:r>
              <a:rPr sz="7600" dirty="0" err="1"/>
              <a:t>français</a:t>
            </a:r>
            <a:r>
              <a:rPr sz="7600" dirty="0"/>
              <a:t> </a:t>
            </a:r>
            <a:r>
              <a:rPr sz="7600" dirty="0" err="1"/>
              <a:t>ou</a:t>
            </a:r>
            <a:r>
              <a:rPr sz="7600" dirty="0"/>
              <a:t> “</a:t>
            </a:r>
            <a:r>
              <a:rPr sz="7600" dirty="0" err="1"/>
              <a:t>franglais</a:t>
            </a:r>
            <a:r>
              <a:rPr sz="7600" dirty="0" smtClean="0"/>
              <a:t>.</a:t>
            </a:r>
            <a:r>
              <a:rPr lang="en-US" sz="7600" dirty="0" smtClean="0"/>
              <a:t>"</a:t>
            </a:r>
            <a:r>
              <a:rPr lang="fr-FR" sz="7600" dirty="0" smtClean="0"/>
              <a:t> </a:t>
            </a:r>
          </a:p>
          <a:p>
            <a:pPr>
              <a:spcBef>
                <a:spcPts val="500"/>
              </a:spcBef>
              <a:defRPr sz="1600" i="1">
                <a:latin typeface="Arial"/>
                <a:ea typeface="Arial"/>
                <a:cs typeface="Arial"/>
                <a:sym typeface="Arial"/>
              </a:defRPr>
            </a:pPr>
            <a:endParaRPr lang="fr-FR" sz="7600" dirty="0"/>
          </a:p>
          <a:p>
            <a:pPr>
              <a:spcBef>
                <a:spcPts val="500"/>
              </a:spcBef>
              <a:defRPr sz="1600" i="1">
                <a:latin typeface="Arial"/>
                <a:ea typeface="Arial"/>
                <a:cs typeface="Arial"/>
                <a:sym typeface="Arial"/>
              </a:defRPr>
            </a:pPr>
            <a:endParaRPr lang="fr-FR" sz="7600" dirty="0" smtClean="0"/>
          </a:p>
          <a:p>
            <a:pPr>
              <a:spcBef>
                <a:spcPts val="500"/>
              </a:spcBef>
              <a:defRPr sz="1600" i="1">
                <a:latin typeface="Arial"/>
                <a:ea typeface="Arial"/>
                <a:cs typeface="Arial"/>
                <a:sym typeface="Arial"/>
              </a:defRPr>
            </a:pPr>
            <a:r>
              <a:rPr lang="fr-FR" sz="7600" b="1" dirty="0" smtClean="0"/>
              <a:t>M</a:t>
            </a:r>
            <a:r>
              <a:rPr lang="fr-FR" sz="1900" b="1" dirty="0" smtClean="0"/>
              <a:t>es </a:t>
            </a:r>
            <a:r>
              <a:rPr lang="fr-FR" sz="1900" b="1" dirty="0"/>
              <a:t>connaissances des </a:t>
            </a:r>
            <a:r>
              <a:rPr lang="fr-FR" sz="1900" b="1" dirty="0" err="1"/>
              <a:t>élements</a:t>
            </a:r>
            <a:r>
              <a:rPr lang="fr-FR" sz="1900" b="1" dirty="0"/>
              <a:t> de l’art</a:t>
            </a:r>
          </a:p>
          <a:p>
            <a:pPr>
              <a:spcBef>
                <a:spcPts val="500"/>
              </a:spcBef>
              <a:defRPr sz="1600" i="1">
                <a:latin typeface="Arial"/>
                <a:ea typeface="Arial"/>
                <a:cs typeface="Arial"/>
                <a:sym typeface="Arial"/>
              </a:defRPr>
            </a:pPr>
            <a:endParaRPr sz="1900" b="1" dirty="0"/>
          </a:p>
        </p:txBody>
      </p:sp>
      <p:graphicFrame>
        <p:nvGraphicFramePr>
          <p:cNvPr id="412" name="Table 412"/>
          <p:cNvGraphicFramePr/>
          <p:nvPr/>
        </p:nvGraphicFramePr>
        <p:xfrm>
          <a:off x="457200" y="4025900"/>
          <a:ext cx="8229600" cy="2404508"/>
        </p:xfrm>
        <a:graphic>
          <a:graphicData uri="http://schemas.openxmlformats.org/drawingml/2006/table">
            <a:tbl>
              <a:tblPr firstRow="1" bandRow="1"/>
              <a:tblGrid>
                <a:gridCol w="2057400"/>
                <a:gridCol w="2057400"/>
                <a:gridCol w="2057400"/>
                <a:gridCol w="2057400"/>
              </a:tblGrid>
              <a:tr h="793036">
                <a:tc>
                  <a:txBody>
                    <a:bodyPr/>
                    <a:lstStyle/>
                    <a:p>
                      <a:pPr algn="ctr">
                        <a:defRPr sz="1700">
                          <a:uFill>
                            <a:solidFill>
                              <a:srgbClr val="000000"/>
                            </a:solidFill>
                          </a:uFill>
                          <a:latin typeface="Arial"/>
                          <a:ea typeface="Arial"/>
                          <a:cs typeface="Arial"/>
                          <a:sym typeface="Arial"/>
                        </a:defRPr>
                      </a:pPr>
                      <a:r>
                        <a:t>Les éléments: </a:t>
                      </a:r>
                    </a:p>
                    <a:p>
                      <a:pPr algn="ctr">
                        <a:defRPr sz="1700">
                          <a:uFill>
                            <a:solidFill>
                              <a:srgbClr val="000000"/>
                            </a:solidFill>
                          </a:uFill>
                          <a:latin typeface="Arial"/>
                          <a:ea typeface="Arial"/>
                          <a:cs typeface="Arial"/>
                          <a:sym typeface="Arial"/>
                        </a:defRPr>
                      </a:pPr>
                      <a:r>
                        <a:t>Mes définitions</a:t>
                      </a:r>
                    </a:p>
                  </a:txBody>
                  <a:tcPr marL="0" marR="0" marT="0" marB="0" anchor="ctr" horzOverflow="overflow"/>
                </a:tc>
                <a:tc>
                  <a:txBody>
                    <a:bodyPr/>
                    <a:lstStyle/>
                    <a:p>
                      <a:pPr algn="ctr">
                        <a:defRPr sz="1700">
                          <a:uFill>
                            <a:solidFill>
                              <a:srgbClr val="000000"/>
                            </a:solidFill>
                          </a:uFill>
                          <a:latin typeface="Arial"/>
                          <a:ea typeface="Arial"/>
                          <a:cs typeface="Arial"/>
                          <a:sym typeface="Arial"/>
                        </a:defRPr>
                      </a:pPr>
                      <a:r>
                        <a:t>Ce que je pensais avant le cours</a:t>
                      </a:r>
                    </a:p>
                  </a:txBody>
                  <a:tcPr marL="0" marR="0" marT="0" marB="0" anchor="ctr" horzOverflow="overflow"/>
                </a:tc>
                <a:tc>
                  <a:txBody>
                    <a:bodyPr/>
                    <a:lstStyle/>
                    <a:p>
                      <a:pPr algn="ctr">
                        <a:defRPr sz="1700">
                          <a:uFill>
                            <a:solidFill>
                              <a:srgbClr val="000000"/>
                            </a:solidFill>
                          </a:uFill>
                          <a:latin typeface="Arial"/>
                          <a:ea typeface="Arial"/>
                          <a:cs typeface="Arial"/>
                          <a:sym typeface="Arial"/>
                        </a:defRPr>
                      </a:pPr>
                      <a:r>
                        <a:t>Ce que je sais ou apprécie maintenant</a:t>
                      </a:r>
                    </a:p>
                  </a:txBody>
                  <a:tcPr marL="0" marR="0" marT="0" marB="0" anchor="ctr" horzOverflow="overflow"/>
                </a:tc>
                <a:tc>
                  <a:txBody>
                    <a:bodyPr/>
                    <a:lstStyle/>
                    <a:p>
                      <a:pPr algn="ctr">
                        <a:defRPr sz="1700">
                          <a:uFill>
                            <a:solidFill>
                              <a:srgbClr val="000000"/>
                            </a:solidFill>
                          </a:uFill>
                          <a:latin typeface="Arial"/>
                          <a:ea typeface="Arial"/>
                          <a:cs typeface="Arial"/>
                          <a:sym typeface="Arial"/>
                        </a:defRPr>
                      </a:pPr>
                      <a:r>
                        <a:t>Exemples</a:t>
                      </a:r>
                    </a:p>
                    <a:p>
                      <a:pPr algn="ctr">
                        <a:defRPr sz="1700">
                          <a:uFill>
                            <a:solidFill>
                              <a:srgbClr val="000000"/>
                            </a:solidFill>
                          </a:uFill>
                          <a:latin typeface="Arial"/>
                          <a:ea typeface="Arial"/>
                          <a:cs typeface="Arial"/>
                          <a:sym typeface="Arial"/>
                        </a:defRPr>
                      </a:pPr>
                      <a:r>
                        <a:t>(artiste, titre, année)</a:t>
                      </a:r>
                    </a:p>
                  </a:txBody>
                  <a:tcPr marL="0" marR="0" marT="0" marB="0" anchor="ctr" horzOverflow="overflow"/>
                </a:tc>
              </a:tr>
              <a:tr h="805736">
                <a:tc>
                  <a:txBody>
                    <a:bodyPr/>
                    <a:lstStyle/>
                    <a:p>
                      <a:pPr algn="l">
                        <a:defRPr sz="1600">
                          <a:uFill>
                            <a:solidFill>
                              <a:srgbClr val="000000"/>
                            </a:solidFill>
                          </a:uFill>
                          <a:latin typeface="Arial"/>
                          <a:ea typeface="Arial"/>
                          <a:cs typeface="Arial"/>
                          <a:sym typeface="Arial"/>
                        </a:defRPr>
                      </a:pPr>
                      <a:r>
                        <a:t> la perspective</a:t>
                      </a:r>
                    </a:p>
                  </a:txBody>
                  <a:tcPr marL="0" marR="0" marT="0" marB="0" anchor="ctr" horzOverflow="overflow"/>
                </a:tc>
                <a:tc>
                  <a:txBody>
                    <a:bodyPr/>
                    <a:lstStyle/>
                    <a:p>
                      <a:pPr algn="l">
                        <a:defRPr sz="1600">
                          <a:uFill>
                            <a:solidFill>
                              <a:srgbClr val="000000"/>
                            </a:solidFill>
                          </a:uFill>
                          <a:latin typeface="Arial"/>
                          <a:ea typeface="Arial"/>
                          <a:cs typeface="Arial"/>
                          <a:sym typeface="Arial"/>
                        </a:defRPr>
                      </a:pPr>
                      <a:endParaRPr/>
                    </a:p>
                  </a:txBody>
                  <a:tcPr marL="0" marR="0" marT="0" marB="0" anchor="ctr" horzOverflow="overflow"/>
                </a:tc>
                <a:tc>
                  <a:txBody>
                    <a:bodyPr/>
                    <a:lstStyle/>
                    <a:p>
                      <a:pPr algn="l">
                        <a:defRPr sz="1600">
                          <a:uFill>
                            <a:solidFill>
                              <a:srgbClr val="000000"/>
                            </a:solidFill>
                          </a:uFill>
                          <a:latin typeface="Arial"/>
                          <a:ea typeface="Arial"/>
                          <a:cs typeface="Arial"/>
                          <a:sym typeface="Arial"/>
                        </a:defRPr>
                      </a:pPr>
                      <a:endParaRPr/>
                    </a:p>
                  </a:txBody>
                  <a:tcPr marL="0" marR="0" marT="0" marB="0" anchor="ctr" horzOverflow="overflow"/>
                </a:tc>
                <a:tc>
                  <a:txBody>
                    <a:bodyPr/>
                    <a:lstStyle/>
                    <a:p>
                      <a:pPr algn="l">
                        <a:defRPr sz="1600">
                          <a:uFill>
                            <a:solidFill>
                              <a:srgbClr val="000000"/>
                            </a:solidFill>
                          </a:uFill>
                          <a:latin typeface="Arial"/>
                          <a:ea typeface="Arial"/>
                          <a:cs typeface="Arial"/>
                          <a:sym typeface="Arial"/>
                        </a:defRPr>
                      </a:pPr>
                      <a:endParaRPr/>
                    </a:p>
                  </a:txBody>
                  <a:tcPr marL="0" marR="0" marT="0" marB="0" anchor="ctr" horzOverflow="overflow"/>
                </a:tc>
              </a:tr>
              <a:tr h="805736">
                <a:tc>
                  <a:txBody>
                    <a:bodyPr/>
                    <a:lstStyle/>
                    <a:p>
                      <a:pPr algn="l">
                        <a:defRPr sz="1600"/>
                      </a:pPr>
                      <a:endParaRPr/>
                    </a:p>
                  </a:txBody>
                  <a:tcPr marL="0" marR="0" marT="0" marB="0" anchor="ctr" horzOverflow="overflow"/>
                </a:tc>
                <a:tc>
                  <a:txBody>
                    <a:bodyPr/>
                    <a:lstStyle/>
                    <a:p>
                      <a:pPr algn="l">
                        <a:defRPr sz="1600"/>
                      </a:pPr>
                      <a:endParaRPr/>
                    </a:p>
                  </a:txBody>
                  <a:tcPr marL="0" marR="0" marT="0" marB="0" anchor="ctr" horzOverflow="overflow"/>
                </a:tc>
                <a:tc>
                  <a:txBody>
                    <a:bodyPr/>
                    <a:lstStyle/>
                    <a:p>
                      <a:pPr algn="l">
                        <a:defRPr sz="1600"/>
                      </a:pPr>
                      <a:endParaRPr/>
                    </a:p>
                  </a:txBody>
                  <a:tcPr marL="0" marR="0" marT="0" marB="0" anchor="ctr" horzOverflow="overflow"/>
                </a:tc>
                <a:tc>
                  <a:txBody>
                    <a:bodyPr/>
                    <a:lstStyle/>
                    <a:p>
                      <a:pPr algn="l">
                        <a:defRPr sz="1600"/>
                      </a:pPr>
                      <a:endParaRPr/>
                    </a:p>
                  </a:txBody>
                  <a:tcPr marL="0" marR="0" marT="0" marB="0" anchor="ctr" horzOverflow="overflow"/>
                </a:tc>
              </a:tr>
            </a:tbl>
          </a:graphicData>
        </a:graphic>
      </p:graphicFrame>
    </p:spTree>
    <p:extLst>
      <p:ext uri="{BB962C8B-B14F-4D97-AF65-F5344CB8AC3E}">
        <p14:creationId xmlns:p14="http://schemas.microsoft.com/office/powerpoint/2010/main" val="4083099342"/>
      </p:ext>
    </p:extLst>
  </p:cSld>
  <p:clrMapOvr>
    <a:masterClrMapping/>
  </p:clrMapOvr>
  <p:transition spd="slow"/>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 name="Shape 410"/>
          <p:cNvSpPr/>
          <p:nvPr/>
        </p:nvSpPr>
        <p:spPr>
          <a:xfrm>
            <a:off x="457200" y="-195262"/>
            <a:ext cx="8229600" cy="1143001"/>
          </a:xfrm>
          <a:prstGeom prst="rect">
            <a:avLst/>
          </a:prstGeom>
          <a:ln w="12700">
            <a:miter lim="400000"/>
          </a:ln>
          <a:extLst>
            <a:ext uri="{C572A759-6A51-4108-AA02-DFA0A04FC94B}">
              <ma14:wrappingTextBoxFlag xmlns="" xmlns:ma14="http://schemas.microsoft.com/office/mac/drawingml/2011/main" val="1"/>
            </a:ext>
          </a:extLst>
        </p:spPr>
        <p:txBody>
          <a:bodyPr lIns="45719" rIns="45719" anchor="ctr">
            <a:normAutofit/>
          </a:bodyPr>
          <a:lstStyle>
            <a:lvl1pPr algn="ctr">
              <a:defRPr sz="2800" b="1">
                <a:solidFill>
                  <a:srgbClr val="FFFFFF"/>
                </a:solidFill>
                <a:latin typeface="Arial"/>
                <a:ea typeface="Arial"/>
                <a:cs typeface="Arial"/>
                <a:sym typeface="Arial"/>
              </a:defRPr>
            </a:lvl1pPr>
          </a:lstStyle>
          <a:p>
            <a:endParaRPr dirty="0"/>
          </a:p>
        </p:txBody>
      </p:sp>
      <p:graphicFrame>
        <p:nvGraphicFramePr>
          <p:cNvPr id="412" name="Table 412"/>
          <p:cNvGraphicFramePr/>
          <p:nvPr>
            <p:extLst>
              <p:ext uri="{D42A27DB-BD31-4B8C-83A1-F6EECF244321}">
                <p14:modId xmlns:p14="http://schemas.microsoft.com/office/powerpoint/2010/main" val="3846055791"/>
              </p:ext>
            </p:extLst>
          </p:nvPr>
        </p:nvGraphicFramePr>
        <p:xfrm>
          <a:off x="228600" y="1143000"/>
          <a:ext cx="8229600" cy="4821716"/>
        </p:xfrm>
        <a:graphic>
          <a:graphicData uri="http://schemas.openxmlformats.org/drawingml/2006/table">
            <a:tbl>
              <a:tblPr firstRow="1" bandRow="1"/>
              <a:tblGrid>
                <a:gridCol w="2057400"/>
                <a:gridCol w="2057400"/>
                <a:gridCol w="2057400"/>
                <a:gridCol w="2057400"/>
              </a:tblGrid>
              <a:tr h="793036">
                <a:tc>
                  <a:txBody>
                    <a:bodyPr/>
                    <a:lstStyle/>
                    <a:p>
                      <a:pPr algn="ctr">
                        <a:defRPr sz="1700">
                          <a:uFill>
                            <a:solidFill>
                              <a:srgbClr val="000000"/>
                            </a:solidFill>
                          </a:uFill>
                          <a:latin typeface="Arial"/>
                          <a:ea typeface="Arial"/>
                          <a:cs typeface="Arial"/>
                          <a:sym typeface="Arial"/>
                        </a:defRPr>
                      </a:pPr>
                      <a:r>
                        <a:t>Les éléments: </a:t>
                      </a:r>
                    </a:p>
                    <a:p>
                      <a:pPr algn="ctr">
                        <a:defRPr sz="1700">
                          <a:uFill>
                            <a:solidFill>
                              <a:srgbClr val="000000"/>
                            </a:solidFill>
                          </a:uFill>
                          <a:latin typeface="Arial"/>
                          <a:ea typeface="Arial"/>
                          <a:cs typeface="Arial"/>
                          <a:sym typeface="Arial"/>
                        </a:defRPr>
                      </a:pPr>
                      <a:r>
                        <a:t>Mes définitions</a:t>
                      </a:r>
                    </a:p>
                  </a:txBody>
                  <a:tcPr marL="0" marR="0" marT="0" marB="0" anchor="ctr" horzOverflow="overflow"/>
                </a:tc>
                <a:tc>
                  <a:txBody>
                    <a:bodyPr/>
                    <a:lstStyle/>
                    <a:p>
                      <a:pPr algn="ctr">
                        <a:defRPr sz="1700">
                          <a:uFill>
                            <a:solidFill>
                              <a:srgbClr val="000000"/>
                            </a:solidFill>
                          </a:uFill>
                          <a:latin typeface="Arial"/>
                          <a:ea typeface="Arial"/>
                          <a:cs typeface="Arial"/>
                          <a:sym typeface="Arial"/>
                        </a:defRPr>
                      </a:pPr>
                      <a:r>
                        <a:t>Ce que je pensais avant le cours</a:t>
                      </a:r>
                    </a:p>
                  </a:txBody>
                  <a:tcPr marL="0" marR="0" marT="0" marB="0" anchor="ctr" horzOverflow="overflow"/>
                </a:tc>
                <a:tc>
                  <a:txBody>
                    <a:bodyPr/>
                    <a:lstStyle/>
                    <a:p>
                      <a:pPr algn="ctr">
                        <a:defRPr sz="1700">
                          <a:uFill>
                            <a:solidFill>
                              <a:srgbClr val="000000"/>
                            </a:solidFill>
                          </a:uFill>
                          <a:latin typeface="Arial"/>
                          <a:ea typeface="Arial"/>
                          <a:cs typeface="Arial"/>
                          <a:sym typeface="Arial"/>
                        </a:defRPr>
                      </a:pPr>
                      <a:r>
                        <a:t>Ce que je sais ou apprécie maintenant</a:t>
                      </a:r>
                    </a:p>
                  </a:txBody>
                  <a:tcPr marL="0" marR="0" marT="0" marB="0" anchor="ctr" horzOverflow="overflow"/>
                </a:tc>
                <a:tc>
                  <a:txBody>
                    <a:bodyPr/>
                    <a:lstStyle/>
                    <a:p>
                      <a:pPr algn="ctr">
                        <a:defRPr sz="1700">
                          <a:uFill>
                            <a:solidFill>
                              <a:srgbClr val="000000"/>
                            </a:solidFill>
                          </a:uFill>
                          <a:latin typeface="Arial"/>
                          <a:ea typeface="Arial"/>
                          <a:cs typeface="Arial"/>
                          <a:sym typeface="Arial"/>
                        </a:defRPr>
                      </a:pPr>
                      <a:r>
                        <a:t>Exemples</a:t>
                      </a:r>
                    </a:p>
                    <a:p>
                      <a:pPr algn="ctr">
                        <a:defRPr sz="1700">
                          <a:uFill>
                            <a:solidFill>
                              <a:srgbClr val="000000"/>
                            </a:solidFill>
                          </a:uFill>
                          <a:latin typeface="Arial"/>
                          <a:ea typeface="Arial"/>
                          <a:cs typeface="Arial"/>
                          <a:sym typeface="Arial"/>
                        </a:defRPr>
                      </a:pPr>
                      <a:r>
                        <a:t>(artiste, titre, année)</a:t>
                      </a:r>
                    </a:p>
                  </a:txBody>
                  <a:tcPr marL="0" marR="0" marT="0" marB="0" anchor="ctr" horzOverflow="overflow"/>
                </a:tc>
              </a:tr>
              <a:tr h="805736">
                <a:tc>
                  <a:txBody>
                    <a:bodyPr/>
                    <a:lstStyle/>
                    <a:p>
                      <a:pPr algn="l">
                        <a:defRPr sz="1600">
                          <a:uFill>
                            <a:solidFill>
                              <a:srgbClr val="000000"/>
                            </a:solidFill>
                          </a:uFill>
                          <a:latin typeface="Arial"/>
                          <a:ea typeface="Arial"/>
                          <a:cs typeface="Arial"/>
                          <a:sym typeface="Arial"/>
                        </a:defRPr>
                      </a:pPr>
                      <a:r>
                        <a:rPr/>
                        <a:t> </a:t>
                      </a:r>
                    </a:p>
                  </a:txBody>
                  <a:tcPr marL="0" marR="0" marT="0" marB="0" anchor="ctr" horzOverflow="overflow"/>
                </a:tc>
                <a:tc>
                  <a:txBody>
                    <a:bodyPr/>
                    <a:lstStyle/>
                    <a:p>
                      <a:pPr algn="l">
                        <a:defRPr sz="1600">
                          <a:uFill>
                            <a:solidFill>
                              <a:srgbClr val="000000"/>
                            </a:solidFill>
                          </a:uFill>
                          <a:latin typeface="Arial"/>
                          <a:ea typeface="Arial"/>
                          <a:cs typeface="Arial"/>
                          <a:sym typeface="Arial"/>
                        </a:defRPr>
                      </a:pPr>
                      <a:endParaRPr/>
                    </a:p>
                  </a:txBody>
                  <a:tcPr marL="0" marR="0" marT="0" marB="0" anchor="ctr" horzOverflow="overflow"/>
                </a:tc>
                <a:tc>
                  <a:txBody>
                    <a:bodyPr/>
                    <a:lstStyle/>
                    <a:p>
                      <a:pPr algn="l">
                        <a:defRPr sz="1600">
                          <a:uFill>
                            <a:solidFill>
                              <a:srgbClr val="000000"/>
                            </a:solidFill>
                          </a:uFill>
                          <a:latin typeface="Arial"/>
                          <a:ea typeface="Arial"/>
                          <a:cs typeface="Arial"/>
                          <a:sym typeface="Arial"/>
                        </a:defRPr>
                      </a:pPr>
                      <a:endParaRPr/>
                    </a:p>
                  </a:txBody>
                  <a:tcPr marL="0" marR="0" marT="0" marB="0" anchor="ctr" horzOverflow="overflow"/>
                </a:tc>
                <a:tc>
                  <a:txBody>
                    <a:bodyPr/>
                    <a:lstStyle/>
                    <a:p>
                      <a:pPr algn="l">
                        <a:defRPr sz="1600">
                          <a:uFill>
                            <a:solidFill>
                              <a:srgbClr val="000000"/>
                            </a:solidFill>
                          </a:uFill>
                          <a:latin typeface="Arial"/>
                          <a:ea typeface="Arial"/>
                          <a:cs typeface="Arial"/>
                          <a:sym typeface="Arial"/>
                        </a:defRPr>
                      </a:pPr>
                      <a:endParaRPr/>
                    </a:p>
                  </a:txBody>
                  <a:tcPr marL="0" marR="0" marT="0" marB="0" anchor="ctr" horzOverflow="overflow"/>
                </a:tc>
              </a:tr>
              <a:tr h="805736">
                <a:tc>
                  <a:txBody>
                    <a:bodyPr/>
                    <a:lstStyle/>
                    <a:p>
                      <a:pPr algn="l">
                        <a:defRPr sz="1600"/>
                      </a:pPr>
                      <a:endParaRPr/>
                    </a:p>
                  </a:txBody>
                  <a:tcPr marL="0" marR="0" marT="0" marB="0" anchor="ctr" horzOverflow="overflow"/>
                </a:tc>
                <a:tc>
                  <a:txBody>
                    <a:bodyPr/>
                    <a:lstStyle/>
                    <a:p>
                      <a:pPr algn="l">
                        <a:defRPr sz="1600"/>
                      </a:pPr>
                      <a:endParaRPr/>
                    </a:p>
                  </a:txBody>
                  <a:tcPr marL="0" marR="0" marT="0" marB="0" anchor="ctr" horzOverflow="overflow"/>
                </a:tc>
                <a:tc>
                  <a:txBody>
                    <a:bodyPr/>
                    <a:lstStyle/>
                    <a:p>
                      <a:pPr algn="l">
                        <a:defRPr sz="1600"/>
                      </a:pPr>
                      <a:endParaRPr/>
                    </a:p>
                  </a:txBody>
                  <a:tcPr marL="0" marR="0" marT="0" marB="0" anchor="ctr" horzOverflow="overflow"/>
                </a:tc>
                <a:tc>
                  <a:txBody>
                    <a:bodyPr/>
                    <a:lstStyle/>
                    <a:p>
                      <a:pPr algn="l">
                        <a:defRPr sz="1600"/>
                      </a:pPr>
                      <a:endParaRPr/>
                    </a:p>
                  </a:txBody>
                  <a:tcPr marL="0" marR="0" marT="0" marB="0" anchor="ctr" horzOverflow="overflow"/>
                </a:tc>
              </a:tr>
              <a:tr h="805736">
                <a:tc>
                  <a:txBody>
                    <a:bodyPr/>
                    <a:lstStyle/>
                    <a:p>
                      <a:pPr algn="l">
                        <a:defRPr sz="1600"/>
                      </a:pPr>
                      <a:endParaRPr/>
                    </a:p>
                  </a:txBody>
                  <a:tcPr marL="0" marR="0" marT="0" marB="0" anchor="ctr" horzOverflow="overflow"/>
                </a:tc>
                <a:tc>
                  <a:txBody>
                    <a:bodyPr/>
                    <a:lstStyle/>
                    <a:p>
                      <a:pPr algn="l">
                        <a:defRPr sz="1600"/>
                      </a:pPr>
                      <a:endParaRPr/>
                    </a:p>
                  </a:txBody>
                  <a:tcPr marL="0" marR="0" marT="0" marB="0" anchor="ctr" horzOverflow="overflow"/>
                </a:tc>
                <a:tc>
                  <a:txBody>
                    <a:bodyPr/>
                    <a:lstStyle/>
                    <a:p>
                      <a:pPr algn="l">
                        <a:defRPr sz="1600"/>
                      </a:pPr>
                      <a:endParaRPr/>
                    </a:p>
                  </a:txBody>
                  <a:tcPr marL="0" marR="0" marT="0" marB="0" anchor="ctr" horzOverflow="overflow"/>
                </a:tc>
                <a:tc>
                  <a:txBody>
                    <a:bodyPr/>
                    <a:lstStyle/>
                    <a:p>
                      <a:pPr algn="l">
                        <a:defRPr sz="1600"/>
                      </a:pPr>
                      <a:endParaRPr/>
                    </a:p>
                  </a:txBody>
                  <a:tcPr marL="0" marR="0" marT="0" marB="0" anchor="ctr" horzOverflow="overflow"/>
                </a:tc>
              </a:tr>
              <a:tr h="805736">
                <a:tc>
                  <a:txBody>
                    <a:bodyPr/>
                    <a:lstStyle/>
                    <a:p>
                      <a:pPr algn="l">
                        <a:defRPr sz="1600"/>
                      </a:pPr>
                      <a:endParaRPr/>
                    </a:p>
                  </a:txBody>
                  <a:tcPr marL="0" marR="0" marT="0" marB="0" anchor="ctr" horzOverflow="overflow"/>
                </a:tc>
                <a:tc>
                  <a:txBody>
                    <a:bodyPr/>
                    <a:lstStyle/>
                    <a:p>
                      <a:pPr algn="l">
                        <a:defRPr sz="1600"/>
                      </a:pPr>
                      <a:endParaRPr/>
                    </a:p>
                  </a:txBody>
                  <a:tcPr marL="0" marR="0" marT="0" marB="0" anchor="ctr" horzOverflow="overflow"/>
                </a:tc>
                <a:tc>
                  <a:txBody>
                    <a:bodyPr/>
                    <a:lstStyle/>
                    <a:p>
                      <a:pPr algn="l">
                        <a:defRPr sz="1600"/>
                      </a:pPr>
                      <a:endParaRPr/>
                    </a:p>
                  </a:txBody>
                  <a:tcPr marL="0" marR="0" marT="0" marB="0" anchor="ctr" horzOverflow="overflow"/>
                </a:tc>
                <a:tc>
                  <a:txBody>
                    <a:bodyPr/>
                    <a:lstStyle/>
                    <a:p>
                      <a:pPr algn="l">
                        <a:defRPr sz="1600"/>
                      </a:pPr>
                      <a:endParaRPr/>
                    </a:p>
                  </a:txBody>
                  <a:tcPr marL="0" marR="0" marT="0" marB="0" anchor="ctr" horzOverflow="overflow"/>
                </a:tc>
              </a:tr>
              <a:tr h="805736">
                <a:tc>
                  <a:txBody>
                    <a:bodyPr/>
                    <a:lstStyle/>
                    <a:p>
                      <a:pPr algn="l">
                        <a:defRPr sz="1600"/>
                      </a:pPr>
                      <a:endParaRPr/>
                    </a:p>
                  </a:txBody>
                  <a:tcPr marL="0" marR="0" marT="0" marB="0" anchor="ctr" horzOverflow="overflow"/>
                </a:tc>
                <a:tc>
                  <a:txBody>
                    <a:bodyPr/>
                    <a:lstStyle/>
                    <a:p>
                      <a:pPr algn="l">
                        <a:defRPr sz="1600"/>
                      </a:pPr>
                      <a:endParaRPr/>
                    </a:p>
                  </a:txBody>
                  <a:tcPr marL="0" marR="0" marT="0" marB="0" anchor="ctr" horzOverflow="overflow"/>
                </a:tc>
                <a:tc>
                  <a:txBody>
                    <a:bodyPr/>
                    <a:lstStyle/>
                    <a:p>
                      <a:pPr algn="l">
                        <a:defRPr sz="1600"/>
                      </a:pPr>
                      <a:endParaRPr/>
                    </a:p>
                  </a:txBody>
                  <a:tcPr marL="0" marR="0" marT="0" marB="0" anchor="ctr" horzOverflow="overflow"/>
                </a:tc>
                <a:tc>
                  <a:txBody>
                    <a:bodyPr/>
                    <a:lstStyle/>
                    <a:p>
                      <a:pPr algn="l">
                        <a:defRPr sz="1600"/>
                      </a:pPr>
                      <a:endParaRPr/>
                    </a:p>
                  </a:txBody>
                  <a:tcPr marL="0" marR="0" marT="0" marB="0" anchor="ctr" horzOverflow="overflow"/>
                </a:tc>
              </a:tr>
            </a:tbl>
          </a:graphicData>
        </a:graphic>
      </p:graphicFrame>
    </p:spTree>
    <p:extLst>
      <p:ext uri="{BB962C8B-B14F-4D97-AF65-F5344CB8AC3E}">
        <p14:creationId xmlns:p14="http://schemas.microsoft.com/office/powerpoint/2010/main" val="1259133196"/>
      </p:ext>
    </p:extLst>
  </p:cSld>
  <p:clrMapOvr>
    <a:masterClrMapping/>
  </p:clrMapOvr>
  <p:transition spd="slow"/>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7" name="palette.png"/>
          <p:cNvPicPr>
            <a:picLocks noChangeAspect="1"/>
          </p:cNvPicPr>
          <p:nvPr/>
        </p:nvPicPr>
        <p:blipFill>
          <a:blip r:embed="rId2">
            <a:extLst/>
          </a:blip>
          <a:stretch>
            <a:fillRect/>
          </a:stretch>
        </p:blipFill>
        <p:spPr>
          <a:xfrm>
            <a:off x="939800" y="895350"/>
            <a:ext cx="7518400" cy="5499100"/>
          </a:xfrm>
          <a:prstGeom prst="rect">
            <a:avLst/>
          </a:prstGeom>
          <a:ln w="12700">
            <a:miter lim="400000"/>
          </a:ln>
        </p:spPr>
      </p:pic>
      <p:sp>
        <p:nvSpPr>
          <p:cNvPr id="458" name="Shape 458"/>
          <p:cNvSpPr/>
          <p:nvPr/>
        </p:nvSpPr>
        <p:spPr>
          <a:xfrm>
            <a:off x="381000" y="937259"/>
            <a:ext cx="8382000" cy="5499101"/>
          </a:xfrm>
          <a:prstGeom prst="rect">
            <a:avLst/>
          </a:prstGeom>
          <a:ln w="12700">
            <a:miter lim="400000"/>
          </a:ln>
          <a:extLst>
            <a:ext uri="{C572A759-6A51-4108-AA02-DFA0A04FC94B}">
              <ma14:wrappingTextBoxFlag xmlns="" xmlns:ma14="http://schemas.microsoft.com/office/mac/drawingml/2011/main" val="1"/>
            </a:ext>
          </a:extLst>
        </p:spPr>
        <p:txBody>
          <a:bodyPr lIns="45719" rIns="45719">
            <a:normAutofit fontScale="92500" lnSpcReduction="10000"/>
          </a:bodyPr>
          <a:lstStyle/>
          <a:p>
            <a:pPr defTabSz="425195">
              <a:defRPr sz="1488">
                <a:uFill>
                  <a:solidFill>
                    <a:srgbClr val="000000"/>
                  </a:solidFill>
                </a:uFill>
                <a:latin typeface="Arial"/>
                <a:ea typeface="Arial"/>
                <a:cs typeface="Arial"/>
                <a:sym typeface="Arial"/>
              </a:defRPr>
            </a:pPr>
            <a:r>
              <a:rPr lang="en-US" sz="1300" b="1" smtClean="0"/>
              <a:t>TIP</a:t>
            </a:r>
            <a:r>
              <a:rPr sz="1300" b="1" smtClean="0"/>
              <a:t>: </a:t>
            </a:r>
            <a:r>
              <a:rPr sz="1300" dirty="0">
                <a:solidFill>
                  <a:srgbClr val="0070C0"/>
                </a:solidFill>
              </a:rPr>
              <a:t>Provide both an art activity and a language activity for each art term and theme</a:t>
            </a:r>
            <a:r>
              <a:rPr sz="1300" dirty="0"/>
              <a:t>.</a:t>
            </a:r>
            <a:endParaRPr sz="1300" b="1" dirty="0"/>
          </a:p>
          <a:p>
            <a:pPr defTabSz="425195">
              <a:defRPr sz="1488" b="1">
                <a:uFill>
                  <a:solidFill>
                    <a:srgbClr val="000000"/>
                  </a:solidFill>
                </a:uFill>
                <a:latin typeface="Arial"/>
                <a:ea typeface="Arial"/>
                <a:cs typeface="Arial"/>
                <a:sym typeface="Arial"/>
              </a:defRPr>
            </a:pPr>
            <a:r>
              <a:rPr lang="en-US" b="1" smtClean="0"/>
              <a:t>     </a:t>
            </a:r>
            <a:r>
              <a:rPr lang="en-US" sz="1300" smtClean="0"/>
              <a:t>After </a:t>
            </a:r>
            <a:r>
              <a:rPr lang="en-US" sz="1300"/>
              <a:t>reading the compositions, point out common errors to </a:t>
            </a:r>
            <a:br>
              <a:rPr lang="en-US" sz="1300"/>
            </a:br>
            <a:r>
              <a:rPr lang="en-US" sz="1300" smtClean="0"/>
              <a:t>     the </a:t>
            </a:r>
            <a:r>
              <a:rPr lang="en-US" sz="1300"/>
              <a:t>whole class so no one feels picked on</a:t>
            </a:r>
          </a:p>
          <a:p>
            <a:pPr defTabSz="425195">
              <a:defRPr sz="1488" b="1">
                <a:uFill>
                  <a:solidFill>
                    <a:srgbClr val="000000"/>
                  </a:solidFill>
                </a:uFill>
                <a:latin typeface="Arial"/>
                <a:ea typeface="Arial"/>
                <a:cs typeface="Arial"/>
                <a:sym typeface="Arial"/>
              </a:defRPr>
            </a:pPr>
            <a:endParaRPr b="1" smtClean="0"/>
          </a:p>
          <a:p>
            <a:pPr defTabSz="425195">
              <a:defRPr sz="1488">
                <a:uFill>
                  <a:solidFill>
                    <a:srgbClr val="000000"/>
                  </a:solidFill>
                </a:uFill>
                <a:latin typeface="Arial"/>
                <a:ea typeface="Arial"/>
                <a:cs typeface="Arial"/>
                <a:sym typeface="Arial"/>
              </a:defRPr>
            </a:pPr>
            <a:r>
              <a:rPr b="1" smtClean="0"/>
              <a:t>Activité </a:t>
            </a:r>
            <a:r>
              <a:rPr b="1" dirty="0"/>
              <a:t>1: Developing Language Skills</a:t>
            </a:r>
          </a:p>
          <a:p>
            <a:pPr defTabSz="425195">
              <a:defRPr sz="1488" b="1">
                <a:uFill>
                  <a:solidFill>
                    <a:srgbClr val="000000"/>
                  </a:solidFill>
                </a:uFill>
                <a:latin typeface="Arial"/>
                <a:ea typeface="Arial"/>
                <a:cs typeface="Arial"/>
                <a:sym typeface="Arial"/>
              </a:defRPr>
            </a:pPr>
            <a:endParaRPr b="1" dirty="0"/>
          </a:p>
          <a:p>
            <a:pPr defTabSz="425195">
              <a:defRPr sz="1488">
                <a:uFill>
                  <a:solidFill>
                    <a:srgbClr val="000000"/>
                  </a:solidFill>
                </a:uFill>
                <a:latin typeface="Arial"/>
                <a:ea typeface="Arial"/>
                <a:cs typeface="Arial"/>
                <a:sym typeface="Arial"/>
              </a:defRPr>
            </a:pPr>
            <a:r>
              <a:rPr b="1" dirty="0" err="1"/>
              <a:t>Décrivez</a:t>
            </a:r>
            <a:r>
              <a:rPr b="1" dirty="0"/>
              <a:t> un tableau!</a:t>
            </a:r>
          </a:p>
          <a:p>
            <a:pPr defTabSz="425195">
              <a:defRPr sz="1488">
                <a:uFill>
                  <a:solidFill>
                    <a:srgbClr val="000000"/>
                  </a:solidFill>
                </a:uFill>
                <a:latin typeface="Arial"/>
                <a:ea typeface="Arial"/>
                <a:cs typeface="Arial"/>
                <a:sym typeface="Arial"/>
              </a:defRPr>
            </a:pPr>
            <a:r>
              <a:rPr b="1" dirty="0"/>
              <a:t>Presentational Writing</a:t>
            </a:r>
          </a:p>
          <a:p>
            <a:pPr defTabSz="425195">
              <a:defRPr sz="1488">
                <a:uFill>
                  <a:solidFill>
                    <a:srgbClr val="000000"/>
                  </a:solidFill>
                </a:uFill>
                <a:latin typeface="Arial"/>
                <a:ea typeface="Arial"/>
                <a:cs typeface="Arial"/>
                <a:sym typeface="Arial"/>
              </a:defRPr>
            </a:pPr>
            <a:endParaRPr b="1" dirty="0"/>
          </a:p>
          <a:p>
            <a:pPr marL="354329" indent="-212597" defTabSz="425195">
              <a:buSzPct val="100000"/>
              <a:buAutoNum type="arabicPeriod"/>
              <a:defRPr sz="1488">
                <a:uFill>
                  <a:solidFill>
                    <a:srgbClr val="000000"/>
                  </a:solidFill>
                </a:uFill>
                <a:latin typeface="Arial"/>
                <a:ea typeface="Arial"/>
                <a:cs typeface="Arial"/>
                <a:sym typeface="Arial"/>
              </a:defRPr>
            </a:pPr>
            <a:r>
              <a:rPr dirty="0"/>
              <a:t>Students choose the Van Gogh or Matisse painting to describe in writing.</a:t>
            </a:r>
          </a:p>
          <a:p>
            <a:pPr marL="354329" indent="-212597" defTabSz="425195">
              <a:buSzPct val="100000"/>
              <a:buAutoNum type="arabicPeriod"/>
              <a:defRPr sz="1488">
                <a:uFill>
                  <a:solidFill>
                    <a:srgbClr val="000000"/>
                  </a:solidFill>
                </a:uFill>
                <a:latin typeface="Arial"/>
                <a:ea typeface="Arial"/>
                <a:cs typeface="Arial"/>
                <a:sym typeface="Arial"/>
              </a:defRPr>
            </a:pPr>
            <a:r>
              <a:rPr dirty="0"/>
              <a:t>By answering the questions, they’ll end up with a paragraph.</a:t>
            </a:r>
          </a:p>
          <a:p>
            <a:pPr marL="354329" indent="-212597" defTabSz="425195">
              <a:buSzPct val="100000"/>
              <a:buAutoNum type="arabicPeriod"/>
              <a:defRPr sz="1488">
                <a:uFill>
                  <a:solidFill>
                    <a:srgbClr val="000000"/>
                  </a:solidFill>
                </a:uFill>
                <a:latin typeface="Arial"/>
                <a:ea typeface="Arial"/>
                <a:cs typeface="Arial"/>
                <a:sym typeface="Arial"/>
              </a:defRPr>
            </a:pPr>
            <a:r>
              <a:rPr dirty="0"/>
              <a:t>Encourage them to do additional research online about the artist and painting, in order to add some additional information.</a:t>
            </a:r>
          </a:p>
          <a:p>
            <a:pPr marL="212597" defTabSz="425195">
              <a:defRPr sz="1488">
                <a:uFill>
                  <a:solidFill>
                    <a:srgbClr val="000000"/>
                  </a:solidFill>
                </a:uFill>
                <a:latin typeface="Arial"/>
                <a:ea typeface="Arial"/>
                <a:cs typeface="Arial"/>
                <a:sym typeface="Arial"/>
              </a:defRPr>
            </a:pPr>
            <a:endParaRPr dirty="0"/>
          </a:p>
          <a:p>
            <a:pPr defTabSz="425195">
              <a:defRPr sz="1488">
                <a:uFill>
                  <a:solidFill>
                    <a:srgbClr val="000000"/>
                  </a:solidFill>
                </a:uFill>
                <a:latin typeface="Arial"/>
                <a:ea typeface="Arial"/>
                <a:cs typeface="Arial"/>
                <a:sym typeface="Arial"/>
              </a:defRPr>
            </a:pPr>
            <a:endParaRPr i="1" dirty="0"/>
          </a:p>
          <a:p>
            <a:pPr marL="566927" indent="-212597" defTabSz="425195">
              <a:buSzPct val="100000"/>
              <a:buChar char="•"/>
              <a:defRPr sz="1488">
                <a:uFill>
                  <a:solidFill>
                    <a:srgbClr val="000000"/>
                  </a:solidFill>
                </a:uFill>
                <a:latin typeface="Arial"/>
                <a:ea typeface="Arial"/>
                <a:cs typeface="Arial"/>
                <a:sym typeface="Arial"/>
              </a:defRPr>
            </a:pPr>
            <a:endParaRPr i="1" dirty="0"/>
          </a:p>
          <a:p>
            <a:pPr marL="354329" indent="-212597" defTabSz="425195">
              <a:buSzPct val="100000"/>
              <a:buChar char="•"/>
              <a:defRPr sz="1488">
                <a:uFill>
                  <a:solidFill>
                    <a:srgbClr val="000000"/>
                  </a:solidFill>
                </a:uFill>
                <a:latin typeface="Arial"/>
                <a:ea typeface="Arial"/>
                <a:cs typeface="Arial"/>
                <a:sym typeface="Arial"/>
              </a:defRPr>
            </a:pPr>
            <a:r>
              <a:rPr sz="2400" dirty="0" err="1">
                <a:solidFill>
                  <a:srgbClr val="0070C0"/>
                </a:solidFill>
              </a:rPr>
              <a:t>C’est</a:t>
            </a:r>
            <a:r>
              <a:rPr sz="2400" dirty="0">
                <a:solidFill>
                  <a:srgbClr val="0070C0"/>
                </a:solidFill>
              </a:rPr>
              <a:t> </a:t>
            </a:r>
            <a:r>
              <a:rPr sz="2400" dirty="0" err="1">
                <a:solidFill>
                  <a:srgbClr val="0070C0"/>
                </a:solidFill>
              </a:rPr>
              <a:t>une</a:t>
            </a:r>
            <a:r>
              <a:rPr sz="2400" dirty="0">
                <a:solidFill>
                  <a:srgbClr val="0070C0"/>
                </a:solidFill>
              </a:rPr>
              <a:t> </a:t>
            </a:r>
            <a:r>
              <a:rPr sz="2400" dirty="0" err="1">
                <a:solidFill>
                  <a:srgbClr val="0070C0"/>
                </a:solidFill>
              </a:rPr>
              <a:t>maison</a:t>
            </a:r>
            <a:r>
              <a:rPr sz="2400" dirty="0">
                <a:solidFill>
                  <a:srgbClr val="0070C0"/>
                </a:solidFill>
              </a:rPr>
              <a:t> </a:t>
            </a:r>
            <a:r>
              <a:rPr sz="2400" dirty="0" err="1">
                <a:solidFill>
                  <a:srgbClr val="0070C0"/>
                </a:solidFill>
              </a:rPr>
              <a:t>dans</a:t>
            </a:r>
            <a:r>
              <a:rPr sz="2400" dirty="0">
                <a:solidFill>
                  <a:srgbClr val="0070C0"/>
                </a:solidFill>
              </a:rPr>
              <a:t> </a:t>
            </a:r>
            <a:r>
              <a:rPr sz="2400" dirty="0" err="1">
                <a:solidFill>
                  <a:srgbClr val="0070C0"/>
                </a:solidFill>
              </a:rPr>
              <a:t>quelle</a:t>
            </a:r>
            <a:r>
              <a:rPr sz="2400" dirty="0">
                <a:solidFill>
                  <a:srgbClr val="0070C0"/>
                </a:solidFill>
              </a:rPr>
              <a:t> </a:t>
            </a:r>
            <a:r>
              <a:rPr sz="2400" dirty="0" err="1">
                <a:solidFill>
                  <a:srgbClr val="0070C0"/>
                </a:solidFill>
              </a:rPr>
              <a:t>ville</a:t>
            </a:r>
            <a:r>
              <a:rPr sz="2400" dirty="0">
                <a:solidFill>
                  <a:srgbClr val="0070C0"/>
                </a:solidFill>
              </a:rPr>
              <a:t>, </a:t>
            </a:r>
            <a:r>
              <a:rPr sz="2400" dirty="0" err="1">
                <a:solidFill>
                  <a:srgbClr val="0070C0"/>
                </a:solidFill>
              </a:rPr>
              <a:t>quel</a:t>
            </a:r>
            <a:r>
              <a:rPr sz="2400" dirty="0">
                <a:solidFill>
                  <a:srgbClr val="0070C0"/>
                </a:solidFill>
              </a:rPr>
              <a:t> pays?</a:t>
            </a:r>
          </a:p>
          <a:p>
            <a:pPr marL="354329" indent="-212597" defTabSz="425195">
              <a:buSzPct val="100000"/>
              <a:buChar char="•"/>
              <a:defRPr sz="1488">
                <a:uFill>
                  <a:solidFill>
                    <a:srgbClr val="000000"/>
                  </a:solidFill>
                </a:uFill>
                <a:latin typeface="Arial"/>
                <a:ea typeface="Arial"/>
                <a:cs typeface="Arial"/>
                <a:sym typeface="Arial"/>
              </a:defRPr>
            </a:pPr>
            <a:r>
              <a:rPr sz="2400" dirty="0" err="1">
                <a:solidFill>
                  <a:srgbClr val="0070C0"/>
                </a:solidFill>
              </a:rPr>
              <a:t>C’est</a:t>
            </a:r>
            <a:r>
              <a:rPr sz="2400" dirty="0">
                <a:solidFill>
                  <a:srgbClr val="0070C0"/>
                </a:solidFill>
              </a:rPr>
              <a:t> </a:t>
            </a:r>
            <a:r>
              <a:rPr sz="2400" dirty="0" err="1">
                <a:solidFill>
                  <a:srgbClr val="0070C0"/>
                </a:solidFill>
              </a:rPr>
              <a:t>quelle</a:t>
            </a:r>
            <a:r>
              <a:rPr sz="2400" dirty="0">
                <a:solidFill>
                  <a:srgbClr val="0070C0"/>
                </a:solidFill>
              </a:rPr>
              <a:t> pièce?</a:t>
            </a:r>
          </a:p>
          <a:p>
            <a:pPr marL="354329" indent="-212597" defTabSz="425195">
              <a:buSzPct val="100000"/>
              <a:buChar char="•"/>
              <a:defRPr sz="1488">
                <a:uFill>
                  <a:solidFill>
                    <a:srgbClr val="000000"/>
                  </a:solidFill>
                </a:uFill>
                <a:latin typeface="Arial"/>
                <a:ea typeface="Arial"/>
                <a:cs typeface="Arial"/>
                <a:sym typeface="Arial"/>
              </a:defRPr>
            </a:pPr>
            <a:r>
              <a:rPr sz="2400" dirty="0" err="1">
                <a:solidFill>
                  <a:srgbClr val="0070C0"/>
                </a:solidFill>
              </a:rPr>
              <a:t>Qu’est-ce</a:t>
            </a:r>
            <a:r>
              <a:rPr sz="2400" dirty="0">
                <a:solidFill>
                  <a:srgbClr val="0070C0"/>
                </a:solidFill>
              </a:rPr>
              <a:t> </a:t>
            </a:r>
            <a:r>
              <a:rPr sz="2400" dirty="0" err="1">
                <a:solidFill>
                  <a:srgbClr val="0070C0"/>
                </a:solidFill>
              </a:rPr>
              <a:t>qu’il</a:t>
            </a:r>
            <a:r>
              <a:rPr sz="2400" dirty="0">
                <a:solidFill>
                  <a:srgbClr val="0070C0"/>
                </a:solidFill>
              </a:rPr>
              <a:t> y a </a:t>
            </a:r>
            <a:r>
              <a:rPr sz="2400" dirty="0" err="1">
                <a:solidFill>
                  <a:srgbClr val="0070C0"/>
                </a:solidFill>
              </a:rPr>
              <a:t>dans</a:t>
            </a:r>
            <a:r>
              <a:rPr sz="2400" dirty="0">
                <a:solidFill>
                  <a:srgbClr val="0070C0"/>
                </a:solidFill>
              </a:rPr>
              <a:t> la pièce… </a:t>
            </a:r>
            <a:r>
              <a:rPr sz="2400" dirty="0" err="1">
                <a:solidFill>
                  <a:srgbClr val="0070C0"/>
                </a:solidFill>
              </a:rPr>
              <a:t>meubles</a:t>
            </a:r>
            <a:r>
              <a:rPr sz="2400" dirty="0">
                <a:solidFill>
                  <a:srgbClr val="0070C0"/>
                </a:solidFill>
              </a:rPr>
              <a:t>, </a:t>
            </a:r>
            <a:r>
              <a:rPr sz="2400" dirty="0" err="1">
                <a:solidFill>
                  <a:srgbClr val="0070C0"/>
                </a:solidFill>
              </a:rPr>
              <a:t>objets</a:t>
            </a:r>
            <a:r>
              <a:rPr sz="2400" dirty="0">
                <a:solidFill>
                  <a:srgbClr val="0070C0"/>
                </a:solidFill>
              </a:rPr>
              <a:t>?</a:t>
            </a:r>
          </a:p>
          <a:p>
            <a:pPr marL="354329" indent="-212597" defTabSz="425195">
              <a:buSzPct val="100000"/>
              <a:buChar char="•"/>
              <a:defRPr sz="1488">
                <a:uFill>
                  <a:solidFill>
                    <a:srgbClr val="000000"/>
                  </a:solidFill>
                </a:uFill>
                <a:latin typeface="Arial"/>
                <a:ea typeface="Arial"/>
                <a:cs typeface="Arial"/>
                <a:sym typeface="Arial"/>
              </a:defRPr>
            </a:pPr>
            <a:r>
              <a:rPr sz="2400" dirty="0">
                <a:solidFill>
                  <a:srgbClr val="0070C0"/>
                </a:solidFill>
              </a:rPr>
              <a:t>Les choses </a:t>
            </a:r>
            <a:r>
              <a:rPr sz="2400" dirty="0" err="1">
                <a:solidFill>
                  <a:srgbClr val="0070C0"/>
                </a:solidFill>
              </a:rPr>
              <a:t>dans</a:t>
            </a:r>
            <a:r>
              <a:rPr sz="2400" dirty="0">
                <a:solidFill>
                  <a:srgbClr val="0070C0"/>
                </a:solidFill>
              </a:rPr>
              <a:t> la pièce </a:t>
            </a:r>
            <a:r>
              <a:rPr sz="2400" dirty="0" err="1">
                <a:solidFill>
                  <a:srgbClr val="0070C0"/>
                </a:solidFill>
              </a:rPr>
              <a:t>sont</a:t>
            </a:r>
            <a:r>
              <a:rPr sz="2400" dirty="0">
                <a:solidFill>
                  <a:srgbClr val="0070C0"/>
                </a:solidFill>
              </a:rPr>
              <a:t> de </a:t>
            </a:r>
            <a:r>
              <a:rPr sz="2400" dirty="0" err="1">
                <a:solidFill>
                  <a:srgbClr val="0070C0"/>
                </a:solidFill>
              </a:rPr>
              <a:t>quelles</a:t>
            </a:r>
            <a:r>
              <a:rPr sz="2400" dirty="0">
                <a:solidFill>
                  <a:srgbClr val="0070C0"/>
                </a:solidFill>
              </a:rPr>
              <a:t> </a:t>
            </a:r>
            <a:r>
              <a:rPr sz="2400" dirty="0" err="1">
                <a:solidFill>
                  <a:srgbClr val="0070C0"/>
                </a:solidFill>
              </a:rPr>
              <a:t>couleurs</a:t>
            </a:r>
            <a:r>
              <a:rPr sz="2400" dirty="0">
                <a:solidFill>
                  <a:srgbClr val="0070C0"/>
                </a:solidFill>
              </a:rPr>
              <a:t>?</a:t>
            </a:r>
          </a:p>
          <a:p>
            <a:pPr marL="354329" indent="-212597" defTabSz="425195">
              <a:buSzPct val="100000"/>
              <a:buChar char="•"/>
              <a:defRPr sz="1488">
                <a:uFill>
                  <a:solidFill>
                    <a:srgbClr val="000000"/>
                  </a:solidFill>
                </a:uFill>
                <a:latin typeface="Arial"/>
                <a:ea typeface="Arial"/>
                <a:cs typeface="Arial"/>
                <a:sym typeface="Arial"/>
              </a:defRPr>
            </a:pPr>
            <a:r>
              <a:rPr sz="2400" dirty="0" err="1">
                <a:solidFill>
                  <a:srgbClr val="0070C0"/>
                </a:solidFill>
              </a:rPr>
              <a:t>Où</a:t>
            </a:r>
            <a:r>
              <a:rPr sz="2400" dirty="0">
                <a:solidFill>
                  <a:srgbClr val="0070C0"/>
                </a:solidFill>
              </a:rPr>
              <a:t> </a:t>
            </a:r>
            <a:r>
              <a:rPr sz="2400" dirty="0" err="1">
                <a:solidFill>
                  <a:srgbClr val="0070C0"/>
                </a:solidFill>
              </a:rPr>
              <a:t>est</a:t>
            </a:r>
            <a:r>
              <a:rPr sz="2400" dirty="0">
                <a:solidFill>
                  <a:srgbClr val="0070C0"/>
                </a:solidFill>
              </a:rPr>
              <a:t> le </a:t>
            </a:r>
            <a:r>
              <a:rPr sz="2400" dirty="0" err="1">
                <a:solidFill>
                  <a:srgbClr val="0070C0"/>
                </a:solidFill>
              </a:rPr>
              <a:t>résident</a:t>
            </a:r>
            <a:r>
              <a:rPr sz="2400" dirty="0">
                <a:solidFill>
                  <a:srgbClr val="0070C0"/>
                </a:solidFill>
              </a:rPr>
              <a:t>?/</a:t>
            </a:r>
            <a:r>
              <a:rPr sz="2400" dirty="0" err="1">
                <a:solidFill>
                  <a:srgbClr val="0070C0"/>
                </a:solidFill>
              </a:rPr>
              <a:t>Où</a:t>
            </a:r>
            <a:r>
              <a:rPr sz="2400" dirty="0">
                <a:solidFill>
                  <a:srgbClr val="0070C0"/>
                </a:solidFill>
              </a:rPr>
              <a:t> </a:t>
            </a:r>
            <a:r>
              <a:rPr sz="2400" dirty="0" err="1">
                <a:solidFill>
                  <a:srgbClr val="0070C0"/>
                </a:solidFill>
              </a:rPr>
              <a:t>sont</a:t>
            </a:r>
            <a:r>
              <a:rPr sz="2400" dirty="0">
                <a:solidFill>
                  <a:srgbClr val="0070C0"/>
                </a:solidFill>
              </a:rPr>
              <a:t> les residents? (</a:t>
            </a:r>
            <a:r>
              <a:rPr sz="2400" dirty="0" err="1">
                <a:solidFill>
                  <a:srgbClr val="0070C0"/>
                </a:solidFill>
              </a:rPr>
              <a:t>Imaginez</a:t>
            </a:r>
            <a:r>
              <a:rPr sz="2400" dirty="0">
                <a:solidFill>
                  <a:srgbClr val="0070C0"/>
                </a:solidFill>
              </a:rPr>
              <a:t>!)</a:t>
            </a:r>
          </a:p>
          <a:p>
            <a:pPr defTabSz="425195">
              <a:defRPr sz="1488">
                <a:uFill>
                  <a:solidFill>
                    <a:srgbClr val="000000"/>
                  </a:solidFill>
                </a:uFill>
                <a:latin typeface="Arial"/>
                <a:ea typeface="Arial"/>
                <a:cs typeface="Arial"/>
                <a:sym typeface="Arial"/>
              </a:defRPr>
            </a:pPr>
            <a:endParaRPr sz="2400" dirty="0">
              <a:solidFill>
                <a:srgbClr val="0070C0"/>
              </a:solidFill>
            </a:endParaRPr>
          </a:p>
          <a:p>
            <a:pPr defTabSz="425195">
              <a:defRPr sz="1488">
                <a:uFill>
                  <a:solidFill>
                    <a:srgbClr val="000000"/>
                  </a:solidFill>
                </a:uFill>
                <a:latin typeface="Arial"/>
                <a:ea typeface="Arial"/>
                <a:cs typeface="Arial"/>
                <a:sym typeface="Arial"/>
              </a:defRPr>
            </a:pPr>
            <a:r>
              <a:rPr lang="en-US" sz="1300" b="1" smtClean="0">
                <a:solidFill>
                  <a:srgbClr val="0070C0"/>
                </a:solidFill>
              </a:rPr>
              <a:t>Pedagogy</a:t>
            </a:r>
            <a:r>
              <a:rPr sz="1300" b="1" smtClean="0"/>
              <a:t>:</a:t>
            </a:r>
            <a:r>
              <a:rPr sz="1300" smtClean="0"/>
              <a:t> </a:t>
            </a:r>
            <a:endParaRPr sz="1300" dirty="0"/>
          </a:p>
          <a:p>
            <a:pPr marL="566927" indent="-212597" defTabSz="425195">
              <a:buSzPct val="100000"/>
              <a:buChar char="•"/>
              <a:defRPr sz="1488">
                <a:uFill>
                  <a:solidFill>
                    <a:srgbClr val="000000"/>
                  </a:solidFill>
                </a:uFill>
                <a:latin typeface="Arial"/>
                <a:ea typeface="Arial"/>
                <a:cs typeface="Arial"/>
                <a:sym typeface="Arial"/>
              </a:defRPr>
            </a:pPr>
            <a:endParaRPr dirty="0"/>
          </a:p>
          <a:p>
            <a:pPr marL="354329" indent="-212597" defTabSz="425195">
              <a:buSzPct val="100000"/>
              <a:buFont typeface="Symbol"/>
              <a:buChar char="•"/>
              <a:defRPr sz="1488" i="1">
                <a:uFill>
                  <a:solidFill>
                    <a:srgbClr val="000000"/>
                  </a:solidFill>
                </a:uFill>
                <a:latin typeface="Arial"/>
                <a:ea typeface="Arial"/>
                <a:cs typeface="Arial"/>
                <a:sym typeface="Arial"/>
              </a:defRPr>
            </a:pPr>
            <a:r>
              <a:rPr i="0" dirty="0"/>
              <a:t>High-leverage teaching: Be a “warm demander” who </a:t>
            </a:r>
            <a:r>
              <a:rPr lang="en-US" b="1" dirty="0" smtClean="0"/>
              <a:t>praises student </a:t>
            </a:r>
            <a:r>
              <a:rPr lang="en-US" b="1" smtClean="0"/>
              <a:t>effort</a:t>
            </a:r>
            <a:r>
              <a:rPr smtClean="0"/>
              <a:t>.</a:t>
            </a:r>
          </a:p>
        </p:txBody>
      </p:sp>
      <p:sp>
        <p:nvSpPr>
          <p:cNvPr id="459" name="Shape 459"/>
          <p:cNvSpPr/>
          <p:nvPr/>
        </p:nvSpPr>
        <p:spPr>
          <a:xfrm>
            <a:off x="-233760" y="-230039"/>
            <a:ext cx="9611520" cy="976810"/>
          </a:xfrm>
          <a:prstGeom prst="rect">
            <a:avLst/>
          </a:prstGeom>
          <a:solidFill>
            <a:srgbClr val="B51F20"/>
          </a:solidFill>
          <a:ln w="12700">
            <a:miter lim="400000"/>
          </a:ln>
          <a:effectLst>
            <a:outerShdw blurRad="38100" dist="23000" dir="5400000" rotWithShape="0">
              <a:srgbClr val="000000">
                <a:alpha val="35000"/>
              </a:srgbClr>
            </a:outerShdw>
          </a:effectLst>
        </p:spPr>
        <p:txBody>
          <a:bodyPr lIns="45719" rIns="45719" anchor="ctr"/>
          <a:lstStyle/>
          <a:p>
            <a:endParaRPr/>
          </a:p>
        </p:txBody>
      </p:sp>
      <p:sp>
        <p:nvSpPr>
          <p:cNvPr id="460" name="Shape 460"/>
          <p:cNvSpPr/>
          <p:nvPr/>
        </p:nvSpPr>
        <p:spPr>
          <a:xfrm>
            <a:off x="457200" y="-195262"/>
            <a:ext cx="8229600" cy="1143001"/>
          </a:xfrm>
          <a:prstGeom prst="rect">
            <a:avLst/>
          </a:prstGeom>
          <a:ln w="12700">
            <a:miter lim="400000"/>
          </a:ln>
          <a:extLst>
            <a:ext uri="{C572A759-6A51-4108-AA02-DFA0A04FC94B}">
              <ma14:wrappingTextBoxFlag xmlns="" xmlns:ma14="http://schemas.microsoft.com/office/mac/drawingml/2011/main" val="1"/>
            </a:ext>
          </a:extLst>
        </p:spPr>
        <p:txBody>
          <a:bodyPr lIns="45719" rIns="45719" anchor="ctr">
            <a:normAutofit/>
          </a:bodyPr>
          <a:lstStyle>
            <a:lvl1pPr algn="ctr">
              <a:defRPr sz="2800" b="1">
                <a:solidFill>
                  <a:srgbClr val="FFFFFF"/>
                </a:solidFill>
                <a:latin typeface="Arial"/>
                <a:ea typeface="Arial"/>
                <a:cs typeface="Arial"/>
                <a:sym typeface="Arial"/>
              </a:defRPr>
            </a:lvl1pPr>
          </a:lstStyle>
          <a:p>
            <a:r>
              <a:rPr lang="en-US"/>
              <a:t>Worksheet </a:t>
            </a:r>
            <a:r>
              <a:rPr lang="en-US" smtClean="0"/>
              <a:t>11     </a:t>
            </a:r>
            <a:r>
              <a:rPr smtClean="0"/>
              <a:t>La </a:t>
            </a:r>
            <a:r>
              <a:t>maison: À l’intérieur</a:t>
            </a:r>
          </a:p>
        </p:txBody>
      </p:sp>
      <p:pic>
        <p:nvPicPr>
          <p:cNvPr id="461" name="image5.jpg" descr="EMCL_PP.jpg"/>
          <p:cNvPicPr>
            <a:picLocks noChangeAspect="1"/>
          </p:cNvPicPr>
          <p:nvPr/>
        </p:nvPicPr>
        <p:blipFill>
          <a:blip r:embed="rId3">
            <a:extLst/>
          </a:blip>
          <a:srcRect l="65224" t="87933"/>
          <a:stretch>
            <a:fillRect/>
          </a:stretch>
        </p:blipFill>
        <p:spPr>
          <a:xfrm>
            <a:off x="5964138" y="6030466"/>
            <a:ext cx="3179862" cy="827534"/>
          </a:xfrm>
          <a:prstGeom prst="rect">
            <a:avLst/>
          </a:prstGeom>
          <a:ln w="12700">
            <a:miter lim="400000"/>
          </a:ln>
        </p:spPr>
      </p:pic>
      <p:sp>
        <p:nvSpPr>
          <p:cNvPr id="2" name="Rectangle 1"/>
          <p:cNvSpPr/>
          <p:nvPr/>
        </p:nvSpPr>
        <p:spPr>
          <a:xfrm>
            <a:off x="457200" y="1140737"/>
            <a:ext cx="104115" cy="135802"/>
          </a:xfrm>
          <a:prstGeom prst="rect">
            <a:avLst/>
          </a:prstGeom>
          <a:solidFill>
            <a:srgbClr val="FFFFFF"/>
          </a:solidFill>
          <a:ln w="3175" cap="flat">
            <a:solidFill>
              <a:schemeClr val="tx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Calibri"/>
            </a:endParaRPr>
          </a:p>
        </p:txBody>
      </p:sp>
    </p:spTree>
    <p:extLst>
      <p:ext uri="{BB962C8B-B14F-4D97-AF65-F5344CB8AC3E}">
        <p14:creationId xmlns:p14="http://schemas.microsoft.com/office/powerpoint/2010/main" val="1732766725"/>
      </p:ext>
    </p:extLst>
  </p:cSld>
  <p:clrMapOvr>
    <a:masterClrMapping/>
  </p:clrMapOvr>
  <p:transition spd="slow"/>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5" name="palette.png"/>
          <p:cNvPicPr>
            <a:picLocks noChangeAspect="1"/>
          </p:cNvPicPr>
          <p:nvPr/>
        </p:nvPicPr>
        <p:blipFill>
          <a:blip r:embed="rId2">
            <a:extLst/>
          </a:blip>
          <a:stretch>
            <a:fillRect/>
          </a:stretch>
        </p:blipFill>
        <p:spPr>
          <a:xfrm>
            <a:off x="939800" y="895350"/>
            <a:ext cx="7518400" cy="5499100"/>
          </a:xfrm>
          <a:prstGeom prst="rect">
            <a:avLst/>
          </a:prstGeom>
          <a:ln w="12700">
            <a:miter lim="400000"/>
          </a:ln>
        </p:spPr>
      </p:pic>
      <p:sp>
        <p:nvSpPr>
          <p:cNvPr id="476" name="Shape 476"/>
          <p:cNvSpPr/>
          <p:nvPr/>
        </p:nvSpPr>
        <p:spPr>
          <a:xfrm>
            <a:off x="-233760" y="-230039"/>
            <a:ext cx="9611520" cy="1373606"/>
          </a:xfrm>
          <a:prstGeom prst="rect">
            <a:avLst/>
          </a:prstGeom>
          <a:solidFill>
            <a:srgbClr val="B51F20"/>
          </a:solidFill>
          <a:ln w="12700">
            <a:miter lim="400000"/>
          </a:ln>
          <a:effectLst>
            <a:outerShdw blurRad="38100" dist="23000" dir="5400000" rotWithShape="0">
              <a:srgbClr val="000000">
                <a:alpha val="35000"/>
              </a:srgbClr>
            </a:outerShdw>
          </a:effectLst>
        </p:spPr>
        <p:txBody>
          <a:bodyPr lIns="45719" rIns="45719" anchor="ctr"/>
          <a:lstStyle/>
          <a:p>
            <a:endParaRPr/>
          </a:p>
        </p:txBody>
      </p:sp>
      <p:sp>
        <p:nvSpPr>
          <p:cNvPr id="477" name="Shape 477"/>
          <p:cNvSpPr/>
          <p:nvPr/>
        </p:nvSpPr>
        <p:spPr>
          <a:xfrm>
            <a:off x="457200" y="7938"/>
            <a:ext cx="8229600" cy="1143001"/>
          </a:xfrm>
          <a:prstGeom prst="rect">
            <a:avLst/>
          </a:prstGeom>
          <a:ln w="12700">
            <a:miter lim="400000"/>
          </a:ln>
          <a:extLst>
            <a:ext uri="{C572A759-6A51-4108-AA02-DFA0A04FC94B}">
              <ma14:wrappingTextBoxFlag xmlns="" xmlns:ma14="http://schemas.microsoft.com/office/mac/drawingml/2011/main" val="1"/>
            </a:ext>
          </a:extLst>
        </p:spPr>
        <p:txBody>
          <a:bodyPr lIns="45719" rIns="45719" anchor="ctr">
            <a:normAutofit/>
          </a:bodyPr>
          <a:lstStyle>
            <a:lvl1pPr algn="ctr">
              <a:defRPr sz="2800" b="1">
                <a:solidFill>
                  <a:srgbClr val="FFFFFF"/>
                </a:solidFill>
                <a:latin typeface="Arial"/>
                <a:ea typeface="Arial"/>
                <a:cs typeface="Arial"/>
                <a:sym typeface="Arial"/>
              </a:defRPr>
            </a:lvl1pPr>
          </a:lstStyle>
          <a:p>
            <a:r>
              <a:rPr lang="en-US"/>
              <a:t>Worksheet </a:t>
            </a:r>
            <a:r>
              <a:rPr lang="en-US" smtClean="0"/>
              <a:t> 12    </a:t>
            </a:r>
            <a:r>
              <a:rPr sz="2000" smtClean="0"/>
              <a:t>Lettre </a:t>
            </a:r>
            <a:r>
              <a:rPr sz="2000"/>
              <a:t>de Van Gogh à son frère Théo, le 16 octobre </a:t>
            </a:r>
            <a:r>
              <a:rPr sz="2000" smtClean="0"/>
              <a:t>1888</a:t>
            </a:r>
            <a:endParaRPr sz="2000"/>
          </a:p>
        </p:txBody>
      </p:sp>
      <p:sp>
        <p:nvSpPr>
          <p:cNvPr id="478" name="Shape 478"/>
          <p:cNvSpPr/>
          <p:nvPr/>
        </p:nvSpPr>
        <p:spPr>
          <a:xfrm>
            <a:off x="176505" y="1279935"/>
            <a:ext cx="8699164" cy="3908762"/>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p>
            <a:pPr>
              <a:defRPr sz="1400">
                <a:solidFill>
                  <a:srgbClr val="B51F20"/>
                </a:solidFill>
                <a:uFill>
                  <a:solidFill>
                    <a:srgbClr val="000000"/>
                  </a:solidFill>
                </a:uFill>
                <a:latin typeface="Arial"/>
                <a:ea typeface="Arial"/>
                <a:cs typeface="Arial"/>
                <a:sym typeface="Arial"/>
              </a:defRPr>
            </a:pPr>
            <a:r>
              <a:rPr sz="2800" b="1"/>
              <a:t>Interpretive </a:t>
            </a:r>
            <a:r>
              <a:rPr sz="2800" b="1" smtClean="0"/>
              <a:t>Communication</a:t>
            </a:r>
            <a:endParaRPr lang="en-US" sz="2800" b="1" smtClean="0"/>
          </a:p>
          <a:p>
            <a:pPr>
              <a:defRPr sz="1400">
                <a:solidFill>
                  <a:srgbClr val="B51F20"/>
                </a:solidFill>
                <a:uFill>
                  <a:solidFill>
                    <a:srgbClr val="000000"/>
                  </a:solidFill>
                </a:uFill>
                <a:latin typeface="Arial"/>
                <a:ea typeface="Arial"/>
                <a:cs typeface="Arial"/>
                <a:sym typeface="Arial"/>
              </a:defRPr>
            </a:pPr>
            <a:endParaRPr lang="en-US" sz="2800" b="1"/>
          </a:p>
          <a:p>
            <a:pPr>
              <a:defRPr sz="1400">
                <a:solidFill>
                  <a:srgbClr val="B51F20"/>
                </a:solidFill>
                <a:uFill>
                  <a:solidFill>
                    <a:srgbClr val="000000"/>
                  </a:solidFill>
                </a:uFill>
                <a:latin typeface="Arial"/>
                <a:ea typeface="Arial"/>
                <a:cs typeface="Arial"/>
                <a:sym typeface="Arial"/>
              </a:defRPr>
            </a:pPr>
            <a:endParaRPr sz="2800" b="1" dirty="0"/>
          </a:p>
          <a:p>
            <a:pPr>
              <a:defRPr sz="1400">
                <a:uFill>
                  <a:solidFill>
                    <a:srgbClr val="000000"/>
                  </a:solidFill>
                </a:uFill>
                <a:latin typeface="Arial"/>
                <a:ea typeface="Arial"/>
                <a:cs typeface="Arial"/>
                <a:sym typeface="Arial"/>
              </a:defRPr>
            </a:pPr>
            <a:r>
              <a:rPr sz="2800" b="1" dirty="0" err="1"/>
              <a:t>Pré</a:t>
            </a:r>
            <a:r>
              <a:rPr sz="2800" b="1" dirty="0"/>
              <a:t>-lecture:</a:t>
            </a:r>
          </a:p>
          <a:p>
            <a:pPr>
              <a:defRPr sz="1400">
                <a:uFill>
                  <a:solidFill>
                    <a:srgbClr val="000000"/>
                  </a:solidFill>
                </a:uFill>
                <a:latin typeface="Arial"/>
                <a:ea typeface="Arial"/>
                <a:cs typeface="Arial"/>
                <a:sym typeface="Arial"/>
              </a:defRPr>
            </a:pPr>
            <a:r>
              <a:rPr lang="en-US" sz="2800" dirty="0" smtClean="0"/>
              <a:t>Students write a description of their bedroom from the perspective of being at the door, then read it </a:t>
            </a:r>
            <a:r>
              <a:rPr lang="en-US" sz="2800" smtClean="0"/>
              <a:t>aloud while their </a:t>
            </a:r>
            <a:r>
              <a:rPr lang="en-US" sz="2800" dirty="0" smtClean="0"/>
              <a:t>partner draws </a:t>
            </a:r>
            <a:r>
              <a:rPr lang="en-US" sz="2800" smtClean="0"/>
              <a:t>it</a:t>
            </a:r>
            <a:r>
              <a:rPr lang="en-US" sz="2800" i="1" smtClean="0"/>
              <a:t>.</a:t>
            </a:r>
          </a:p>
          <a:p>
            <a:pPr>
              <a:defRPr sz="1400">
                <a:uFill>
                  <a:solidFill>
                    <a:srgbClr val="000000"/>
                  </a:solidFill>
                </a:uFill>
                <a:latin typeface="Arial"/>
                <a:ea typeface="Arial"/>
                <a:cs typeface="Arial"/>
                <a:sym typeface="Arial"/>
              </a:defRPr>
            </a:pPr>
            <a:endParaRPr lang="en-US" i="1"/>
          </a:p>
          <a:p>
            <a:pPr>
              <a:defRPr sz="1400">
                <a:uFill>
                  <a:solidFill>
                    <a:srgbClr val="000000"/>
                  </a:solidFill>
                </a:uFill>
                <a:latin typeface="Arial"/>
                <a:ea typeface="Arial"/>
                <a:cs typeface="Arial"/>
                <a:sym typeface="Arial"/>
              </a:defRPr>
            </a:pPr>
            <a:endParaRPr i="1" dirty="0"/>
          </a:p>
          <a:p>
            <a:pPr>
              <a:defRPr sz="1400">
                <a:uFill>
                  <a:solidFill>
                    <a:srgbClr val="000000"/>
                  </a:solidFill>
                </a:uFill>
                <a:latin typeface="Arial"/>
                <a:ea typeface="Arial"/>
                <a:cs typeface="Arial"/>
                <a:sym typeface="Arial"/>
              </a:defRPr>
            </a:pPr>
            <a:r>
              <a:rPr sz="1200" b="1" dirty="0"/>
              <a:t>Tip: </a:t>
            </a:r>
            <a:r>
              <a:rPr sz="1200" dirty="0"/>
              <a:t>Consider allowing time to color the drawings or make a legend, for example, #1 means </a:t>
            </a:r>
            <a:r>
              <a:rPr sz="1200" i="1" dirty="0"/>
              <a:t>bleu </a:t>
            </a:r>
            <a:r>
              <a:rPr sz="1200" dirty="0"/>
              <a:t>that can be colored </a:t>
            </a:r>
            <a:r>
              <a:rPr sz="1200"/>
              <a:t>in </a:t>
            </a:r>
            <a:r>
              <a:rPr sz="1200" smtClean="0"/>
              <a:t>later</a:t>
            </a:r>
            <a:r>
              <a:rPr lang="en-US" sz="1200" smtClean="0"/>
              <a:t> at home</a:t>
            </a:r>
            <a:r>
              <a:rPr sz="1200" smtClean="0"/>
              <a:t>.</a:t>
            </a:r>
            <a:r>
              <a:rPr lang="en-US" sz="1200" smtClean="0"/>
              <a:t> </a:t>
            </a:r>
            <a:endParaRPr sz="1200" b="1" dirty="0"/>
          </a:p>
        </p:txBody>
      </p:sp>
      <p:sp>
        <p:nvSpPr>
          <p:cNvPr id="7" name="TextBox 6"/>
          <p:cNvSpPr txBox="1"/>
          <p:nvPr/>
        </p:nvSpPr>
        <p:spPr>
          <a:xfrm>
            <a:off x="8610600" y="762000"/>
            <a:ext cx="685800" cy="369332"/>
          </a:xfrm>
          <a:prstGeom prst="rect">
            <a:avLst/>
          </a:prstGeom>
          <a:noFill/>
        </p:spPr>
        <p:txBody>
          <a:bodyPr wrap="square" rtlCol="0">
            <a:spAutoFit/>
          </a:bodyPr>
          <a:lstStyle/>
          <a:p>
            <a:r>
              <a:rPr lang="en-US" b="1" smtClean="0"/>
              <a:t>1/3</a:t>
            </a:r>
            <a:endParaRPr lang="en-US" b="1"/>
          </a:p>
        </p:txBody>
      </p:sp>
    </p:spTree>
    <p:extLst>
      <p:ext uri="{BB962C8B-B14F-4D97-AF65-F5344CB8AC3E}">
        <p14:creationId xmlns:p14="http://schemas.microsoft.com/office/powerpoint/2010/main" val="386386045"/>
      </p:ext>
    </p:extLst>
  </p:cSld>
  <p:clrMapOvr>
    <a:masterClrMapping/>
  </p:clrMapOvr>
  <p:transition spd="slow"/>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5" name="palette.png"/>
          <p:cNvPicPr>
            <a:picLocks noChangeAspect="1"/>
          </p:cNvPicPr>
          <p:nvPr/>
        </p:nvPicPr>
        <p:blipFill>
          <a:blip r:embed="rId2">
            <a:extLst/>
          </a:blip>
          <a:stretch>
            <a:fillRect/>
          </a:stretch>
        </p:blipFill>
        <p:spPr>
          <a:xfrm>
            <a:off x="939800" y="895350"/>
            <a:ext cx="7518400" cy="5499100"/>
          </a:xfrm>
          <a:prstGeom prst="rect">
            <a:avLst/>
          </a:prstGeom>
          <a:ln w="12700">
            <a:miter lim="400000"/>
          </a:ln>
        </p:spPr>
      </p:pic>
      <p:sp>
        <p:nvSpPr>
          <p:cNvPr id="476" name="Shape 476"/>
          <p:cNvSpPr/>
          <p:nvPr/>
        </p:nvSpPr>
        <p:spPr>
          <a:xfrm>
            <a:off x="-233760" y="-230039"/>
            <a:ext cx="9611520" cy="1373606"/>
          </a:xfrm>
          <a:prstGeom prst="rect">
            <a:avLst/>
          </a:prstGeom>
          <a:solidFill>
            <a:srgbClr val="B51F20"/>
          </a:solidFill>
          <a:ln w="12700">
            <a:miter lim="400000"/>
          </a:ln>
          <a:effectLst>
            <a:outerShdw blurRad="38100" dist="23000" dir="5400000" rotWithShape="0">
              <a:srgbClr val="000000">
                <a:alpha val="35000"/>
              </a:srgbClr>
            </a:outerShdw>
          </a:effectLst>
        </p:spPr>
        <p:txBody>
          <a:bodyPr lIns="45719" rIns="45719" anchor="ctr"/>
          <a:lstStyle/>
          <a:p>
            <a:endParaRPr/>
          </a:p>
        </p:txBody>
      </p:sp>
      <p:sp>
        <p:nvSpPr>
          <p:cNvPr id="477" name="Shape 477"/>
          <p:cNvSpPr/>
          <p:nvPr/>
        </p:nvSpPr>
        <p:spPr>
          <a:xfrm>
            <a:off x="457200" y="7938"/>
            <a:ext cx="8229600" cy="1143001"/>
          </a:xfrm>
          <a:prstGeom prst="rect">
            <a:avLst/>
          </a:prstGeom>
          <a:ln w="12700">
            <a:miter lim="400000"/>
          </a:ln>
          <a:extLst>
            <a:ext uri="{C572A759-6A51-4108-AA02-DFA0A04FC94B}">
              <ma14:wrappingTextBoxFlag xmlns="" xmlns:ma14="http://schemas.microsoft.com/office/mac/drawingml/2011/main" val="1"/>
            </a:ext>
          </a:extLst>
        </p:spPr>
        <p:txBody>
          <a:bodyPr lIns="45719" rIns="45719" anchor="ctr">
            <a:normAutofit/>
          </a:bodyPr>
          <a:lstStyle>
            <a:lvl1pPr algn="ctr">
              <a:defRPr sz="2800" b="1">
                <a:solidFill>
                  <a:srgbClr val="FFFFFF"/>
                </a:solidFill>
                <a:latin typeface="Arial"/>
                <a:ea typeface="Arial"/>
                <a:cs typeface="Arial"/>
                <a:sym typeface="Arial"/>
              </a:defRPr>
            </a:lvl1pPr>
          </a:lstStyle>
          <a:p>
            <a:r>
              <a:rPr lang="en-US"/>
              <a:t>Worksheet </a:t>
            </a:r>
            <a:r>
              <a:rPr lang="en-US" smtClean="0"/>
              <a:t> </a:t>
            </a:r>
            <a:r>
              <a:rPr lang="en-US" smtClean="0"/>
              <a:t>12</a:t>
            </a:r>
            <a:endParaRPr sz="2000"/>
          </a:p>
        </p:txBody>
      </p:sp>
      <p:sp>
        <p:nvSpPr>
          <p:cNvPr id="479" name="Shape 479"/>
          <p:cNvSpPr/>
          <p:nvPr/>
        </p:nvSpPr>
        <p:spPr>
          <a:xfrm>
            <a:off x="222418" y="1471910"/>
            <a:ext cx="8699164" cy="5447645"/>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p>
            <a:r>
              <a:rPr lang="en-US" sz="2000"/>
              <a:t>… C’est cette fois-ci ma chambre à coucher tout simplement, seulement la couleur doit ici faire la chose et en donnant par sa simplification un style plus grand aux choses, être suggestive ici du repos ou du sommeil en général. Enfin la vue du tableau doit reposer la tête ou plutôt l’imagination…</a:t>
            </a:r>
          </a:p>
          <a:p>
            <a:r>
              <a:rPr lang="en-US" sz="2000"/>
              <a:t> </a:t>
            </a:r>
          </a:p>
          <a:p>
            <a:r>
              <a:rPr lang="en-US" sz="2000"/>
              <a:t>Les murs sont d’un violet pâle. Le sol est à carreaux rouges.</a:t>
            </a:r>
          </a:p>
          <a:p>
            <a:r>
              <a:rPr lang="en-US" sz="2000"/>
              <a:t> </a:t>
            </a:r>
          </a:p>
          <a:p>
            <a:r>
              <a:rPr lang="en-US" sz="2000"/>
              <a:t>Le bois du lit et les chaises sont jaune beurre frais, le drap et les oreillers citron vert très clair.</a:t>
            </a:r>
          </a:p>
          <a:p>
            <a:r>
              <a:rPr lang="en-US" sz="2000"/>
              <a:t> </a:t>
            </a:r>
          </a:p>
          <a:p>
            <a:r>
              <a:rPr lang="en-US" sz="2000"/>
              <a:t>La couverture rouge écarlate. La fenêtre verte. La table à toilette orangée, la cuvette bleue. </a:t>
            </a:r>
          </a:p>
          <a:p>
            <a:r>
              <a:rPr lang="en-US" sz="2000"/>
              <a:t> </a:t>
            </a:r>
          </a:p>
          <a:p>
            <a:r>
              <a:rPr lang="en-US" sz="2000"/>
              <a:t>Les portes lilas.</a:t>
            </a:r>
          </a:p>
          <a:p>
            <a:r>
              <a:rPr lang="en-US" sz="2000"/>
              <a:t> </a:t>
            </a:r>
          </a:p>
          <a:p>
            <a:r>
              <a:rPr lang="en-US" sz="1400"/>
              <a:t> </a:t>
            </a:r>
            <a:endParaRPr sz="2400" dirty="0">
              <a:solidFill>
                <a:srgbClr val="0070C0"/>
              </a:solidFill>
            </a:endParaRPr>
          </a:p>
          <a:p>
            <a:pPr>
              <a:defRPr sz="1000">
                <a:uFill>
                  <a:solidFill>
                    <a:srgbClr val="000000"/>
                  </a:solidFill>
                </a:uFill>
                <a:latin typeface="Arial"/>
                <a:ea typeface="Arial"/>
                <a:cs typeface="Arial"/>
                <a:sym typeface="Arial"/>
              </a:defRPr>
            </a:pPr>
            <a:endParaRPr sz="2400" dirty="0">
              <a:solidFill>
                <a:srgbClr val="0070C0"/>
              </a:solidFill>
            </a:endParaRPr>
          </a:p>
          <a:p>
            <a:pPr>
              <a:defRPr sz="1000">
                <a:uFill>
                  <a:solidFill>
                    <a:srgbClr val="000000"/>
                  </a:solidFill>
                </a:uFill>
                <a:latin typeface="Arial"/>
                <a:ea typeface="Arial"/>
                <a:cs typeface="Arial"/>
                <a:sym typeface="Arial"/>
              </a:defRPr>
            </a:pPr>
            <a:endParaRPr b="1" dirty="0">
              <a:solidFill>
                <a:srgbClr val="0070C0"/>
              </a:solidFill>
            </a:endParaRPr>
          </a:p>
        </p:txBody>
      </p:sp>
      <p:sp>
        <p:nvSpPr>
          <p:cNvPr id="7" name="TextBox 6"/>
          <p:cNvSpPr txBox="1"/>
          <p:nvPr/>
        </p:nvSpPr>
        <p:spPr>
          <a:xfrm>
            <a:off x="8610600" y="762000"/>
            <a:ext cx="685800" cy="369332"/>
          </a:xfrm>
          <a:prstGeom prst="rect">
            <a:avLst/>
          </a:prstGeom>
          <a:noFill/>
        </p:spPr>
        <p:txBody>
          <a:bodyPr wrap="square" rtlCol="0">
            <a:spAutoFit/>
          </a:bodyPr>
          <a:lstStyle/>
          <a:p>
            <a:r>
              <a:rPr lang="en-US" b="1"/>
              <a:t>2</a:t>
            </a:r>
            <a:r>
              <a:rPr lang="en-US" b="1" smtClean="0"/>
              <a:t>/3</a:t>
            </a:r>
            <a:endParaRPr lang="en-US" b="1"/>
          </a:p>
        </p:txBody>
      </p:sp>
    </p:spTree>
    <p:extLst>
      <p:ext uri="{BB962C8B-B14F-4D97-AF65-F5344CB8AC3E}">
        <p14:creationId xmlns:p14="http://schemas.microsoft.com/office/powerpoint/2010/main" val="4279771995"/>
      </p:ext>
    </p:extLst>
  </p:cSld>
  <p:clrMapOvr>
    <a:masterClrMapping/>
  </p:clrMapOvr>
  <p:transition spd="slow"/>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5" name="palette.png"/>
          <p:cNvPicPr>
            <a:picLocks noChangeAspect="1"/>
          </p:cNvPicPr>
          <p:nvPr/>
        </p:nvPicPr>
        <p:blipFill>
          <a:blip r:embed="rId2">
            <a:extLst/>
          </a:blip>
          <a:stretch>
            <a:fillRect/>
          </a:stretch>
        </p:blipFill>
        <p:spPr>
          <a:xfrm>
            <a:off x="939800" y="895350"/>
            <a:ext cx="7518400" cy="5499100"/>
          </a:xfrm>
          <a:prstGeom prst="rect">
            <a:avLst/>
          </a:prstGeom>
          <a:ln w="12700">
            <a:miter lim="400000"/>
          </a:ln>
        </p:spPr>
      </p:pic>
      <p:sp>
        <p:nvSpPr>
          <p:cNvPr id="476" name="Shape 476"/>
          <p:cNvSpPr/>
          <p:nvPr/>
        </p:nvSpPr>
        <p:spPr>
          <a:xfrm>
            <a:off x="-233760" y="-230039"/>
            <a:ext cx="9611520" cy="1373606"/>
          </a:xfrm>
          <a:prstGeom prst="rect">
            <a:avLst/>
          </a:prstGeom>
          <a:solidFill>
            <a:srgbClr val="B51F20"/>
          </a:solidFill>
          <a:ln w="12700">
            <a:miter lim="400000"/>
          </a:ln>
          <a:effectLst>
            <a:outerShdw blurRad="38100" dist="23000" dir="5400000" rotWithShape="0">
              <a:srgbClr val="000000">
                <a:alpha val="35000"/>
              </a:srgbClr>
            </a:outerShdw>
          </a:effectLst>
        </p:spPr>
        <p:txBody>
          <a:bodyPr lIns="45719" rIns="45719" anchor="ctr"/>
          <a:lstStyle/>
          <a:p>
            <a:endParaRPr/>
          </a:p>
        </p:txBody>
      </p:sp>
      <p:sp>
        <p:nvSpPr>
          <p:cNvPr id="477" name="Shape 477"/>
          <p:cNvSpPr/>
          <p:nvPr/>
        </p:nvSpPr>
        <p:spPr>
          <a:xfrm>
            <a:off x="457200" y="7938"/>
            <a:ext cx="8229600" cy="1143001"/>
          </a:xfrm>
          <a:prstGeom prst="rect">
            <a:avLst/>
          </a:prstGeom>
          <a:ln w="12700">
            <a:miter lim="400000"/>
          </a:ln>
          <a:extLst>
            <a:ext uri="{C572A759-6A51-4108-AA02-DFA0A04FC94B}">
              <ma14:wrappingTextBoxFlag xmlns="" xmlns:ma14="http://schemas.microsoft.com/office/mac/drawingml/2011/main" val="1"/>
            </a:ext>
          </a:extLst>
        </p:spPr>
        <p:txBody>
          <a:bodyPr lIns="45719" rIns="45719" anchor="ctr">
            <a:normAutofit/>
          </a:bodyPr>
          <a:lstStyle>
            <a:lvl1pPr algn="ctr">
              <a:defRPr sz="2800" b="1">
                <a:solidFill>
                  <a:srgbClr val="FFFFFF"/>
                </a:solidFill>
                <a:latin typeface="Arial"/>
                <a:ea typeface="Arial"/>
                <a:cs typeface="Arial"/>
                <a:sym typeface="Arial"/>
              </a:defRPr>
            </a:lvl1pPr>
          </a:lstStyle>
          <a:p>
            <a:r>
              <a:rPr lang="en-US"/>
              <a:t>Worksheet </a:t>
            </a:r>
            <a:r>
              <a:rPr lang="en-US" smtClean="0"/>
              <a:t> </a:t>
            </a:r>
            <a:r>
              <a:rPr lang="en-US" smtClean="0"/>
              <a:t>12</a:t>
            </a:r>
            <a:endParaRPr sz="2000"/>
          </a:p>
        </p:txBody>
      </p:sp>
      <p:sp>
        <p:nvSpPr>
          <p:cNvPr id="479" name="Shape 479"/>
          <p:cNvSpPr/>
          <p:nvPr/>
        </p:nvSpPr>
        <p:spPr>
          <a:xfrm>
            <a:off x="222418" y="1471910"/>
            <a:ext cx="8699164" cy="5893921"/>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p>
            <a:r>
              <a:rPr lang="en-US" sz="2000"/>
              <a:t> </a:t>
            </a:r>
            <a:r>
              <a:rPr lang="en-US" sz="2000" smtClean="0"/>
              <a:t>Et </a:t>
            </a:r>
            <a:r>
              <a:rPr lang="en-US" sz="2000"/>
              <a:t>c’est tout – rien dans cette chambre à volets clos.</a:t>
            </a:r>
          </a:p>
          <a:p>
            <a:r>
              <a:rPr lang="en-US" sz="2000"/>
              <a:t> </a:t>
            </a:r>
          </a:p>
          <a:p>
            <a:r>
              <a:rPr lang="en-US" sz="2000"/>
              <a:t>La carrure des meubles doit maintenant encore exprimer le repos inébranlable.</a:t>
            </a:r>
          </a:p>
          <a:p>
            <a:r>
              <a:rPr lang="en-US" sz="2000"/>
              <a:t> </a:t>
            </a:r>
          </a:p>
          <a:p>
            <a:r>
              <a:rPr lang="en-US" sz="2000"/>
              <a:t>Des portraits sur le mur et un miroir et un essuie mains et quelques vêtements.</a:t>
            </a:r>
          </a:p>
          <a:p>
            <a:r>
              <a:rPr lang="en-US" sz="2000"/>
              <a:t> </a:t>
            </a:r>
          </a:p>
          <a:p>
            <a:r>
              <a:rPr lang="en-US" sz="2000"/>
              <a:t>Le cadre – comme il n’y a pas de blanc dans le tableau – sera blanc.</a:t>
            </a:r>
          </a:p>
          <a:p>
            <a:r>
              <a:rPr lang="en-US" sz="2000"/>
              <a:t> </a:t>
            </a:r>
          </a:p>
          <a:p>
            <a:r>
              <a:rPr lang="en-US" sz="2000"/>
              <a:t>[…]</a:t>
            </a:r>
          </a:p>
          <a:p>
            <a:r>
              <a:rPr lang="en-US" sz="2000"/>
              <a:t> </a:t>
            </a:r>
          </a:p>
          <a:p>
            <a:r>
              <a:rPr lang="en-US" sz="2000"/>
              <a:t>J’y travaillerai encore toute la journée demain, mais tu vois comme la conception est simple. Les ombres et ombres portées sont supprimées, c’est coloré à teintes plates et franches comme les </a:t>
            </a:r>
            <a:r>
              <a:rPr lang="en-US" sz="2000"/>
              <a:t>crêpons</a:t>
            </a:r>
            <a:r>
              <a:rPr lang="en-US" sz="2000" smtClean="0"/>
              <a:t>.</a:t>
            </a:r>
          </a:p>
          <a:p>
            <a:endParaRPr lang="en-US" sz="2000"/>
          </a:p>
          <a:p>
            <a:r>
              <a:rPr lang="en-US" sz="1100"/>
              <a:t> </a:t>
            </a:r>
          </a:p>
          <a:p>
            <a:r>
              <a:rPr lang="en-US" sz="1400" b="1"/>
              <a:t>Search words: musée d’orsay: van gogh</a:t>
            </a:r>
            <a:endParaRPr lang="en-US" sz="1400"/>
          </a:p>
          <a:p>
            <a:r>
              <a:rPr lang="en-US" sz="1400" b="1"/>
              <a:t>van gogh museum amsterdam (cliquez sur “programmez votre visite”), lettres de van gogh</a:t>
            </a:r>
            <a:endParaRPr lang="en-US" sz="1400"/>
          </a:p>
          <a:p>
            <a:pPr>
              <a:defRPr sz="1000">
                <a:uFill>
                  <a:solidFill>
                    <a:srgbClr val="000000"/>
                  </a:solidFill>
                </a:uFill>
                <a:latin typeface="Arial"/>
                <a:ea typeface="Arial"/>
                <a:cs typeface="Arial"/>
                <a:sym typeface="Arial"/>
              </a:defRPr>
            </a:pPr>
            <a:endParaRPr sz="2400" dirty="0">
              <a:solidFill>
                <a:srgbClr val="0070C0"/>
              </a:solidFill>
            </a:endParaRPr>
          </a:p>
          <a:p>
            <a:pPr>
              <a:defRPr sz="1000">
                <a:uFill>
                  <a:solidFill>
                    <a:srgbClr val="000000"/>
                  </a:solidFill>
                </a:uFill>
                <a:latin typeface="Arial"/>
                <a:ea typeface="Arial"/>
                <a:cs typeface="Arial"/>
                <a:sym typeface="Arial"/>
              </a:defRPr>
            </a:pPr>
            <a:endParaRPr sz="2400" dirty="0">
              <a:solidFill>
                <a:srgbClr val="0070C0"/>
              </a:solidFill>
            </a:endParaRPr>
          </a:p>
          <a:p>
            <a:pPr>
              <a:defRPr sz="1000">
                <a:uFill>
                  <a:solidFill>
                    <a:srgbClr val="000000"/>
                  </a:solidFill>
                </a:uFill>
                <a:latin typeface="Arial"/>
                <a:ea typeface="Arial"/>
                <a:cs typeface="Arial"/>
                <a:sym typeface="Arial"/>
              </a:defRPr>
            </a:pPr>
            <a:endParaRPr b="1" dirty="0">
              <a:solidFill>
                <a:srgbClr val="0070C0"/>
              </a:solidFill>
            </a:endParaRPr>
          </a:p>
        </p:txBody>
      </p:sp>
      <p:sp>
        <p:nvSpPr>
          <p:cNvPr id="2" name="TextBox 1"/>
          <p:cNvSpPr txBox="1"/>
          <p:nvPr/>
        </p:nvSpPr>
        <p:spPr>
          <a:xfrm>
            <a:off x="8610600" y="762000"/>
            <a:ext cx="685800" cy="369332"/>
          </a:xfrm>
          <a:prstGeom prst="rect">
            <a:avLst/>
          </a:prstGeom>
          <a:noFill/>
        </p:spPr>
        <p:txBody>
          <a:bodyPr wrap="square" rtlCol="0">
            <a:spAutoFit/>
          </a:bodyPr>
          <a:lstStyle/>
          <a:p>
            <a:r>
              <a:rPr lang="en-US" b="1"/>
              <a:t>3</a:t>
            </a:r>
            <a:r>
              <a:rPr lang="en-US" b="1" smtClean="0"/>
              <a:t>/3</a:t>
            </a:r>
            <a:endParaRPr lang="en-US" b="1"/>
          </a:p>
        </p:txBody>
      </p:sp>
    </p:spTree>
    <p:extLst>
      <p:ext uri="{BB962C8B-B14F-4D97-AF65-F5344CB8AC3E}">
        <p14:creationId xmlns:p14="http://schemas.microsoft.com/office/powerpoint/2010/main" val="1562278113"/>
      </p:ext>
    </p:extLst>
  </p:cSld>
  <p:clrMapOvr>
    <a:masterClrMapping/>
  </p:clrMapOvr>
  <p:transition spd="slow"/>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8" name="palette.png"/>
          <p:cNvPicPr>
            <a:picLocks noChangeAspect="1"/>
          </p:cNvPicPr>
          <p:nvPr/>
        </p:nvPicPr>
        <p:blipFill>
          <a:blip r:embed="rId2">
            <a:extLst/>
          </a:blip>
          <a:stretch>
            <a:fillRect/>
          </a:stretch>
        </p:blipFill>
        <p:spPr>
          <a:xfrm>
            <a:off x="939800" y="895350"/>
            <a:ext cx="7518400" cy="5499100"/>
          </a:xfrm>
          <a:prstGeom prst="rect">
            <a:avLst/>
          </a:prstGeom>
          <a:ln w="12700">
            <a:miter lim="400000"/>
          </a:ln>
        </p:spPr>
      </p:pic>
      <p:sp>
        <p:nvSpPr>
          <p:cNvPr id="509" name="Shape 509"/>
          <p:cNvSpPr/>
          <p:nvPr/>
        </p:nvSpPr>
        <p:spPr>
          <a:xfrm>
            <a:off x="-233760" y="-230039"/>
            <a:ext cx="9611520" cy="976810"/>
          </a:xfrm>
          <a:prstGeom prst="rect">
            <a:avLst/>
          </a:prstGeom>
          <a:solidFill>
            <a:srgbClr val="B51F20"/>
          </a:solidFill>
          <a:ln w="12700">
            <a:miter lim="400000"/>
          </a:ln>
          <a:effectLst>
            <a:outerShdw blurRad="38100" dist="23000" dir="5400000" rotWithShape="0">
              <a:srgbClr val="000000">
                <a:alpha val="35000"/>
              </a:srgbClr>
            </a:outerShdw>
          </a:effectLst>
        </p:spPr>
        <p:txBody>
          <a:bodyPr lIns="45719" rIns="45719" anchor="ctr"/>
          <a:lstStyle/>
          <a:p>
            <a:endParaRPr/>
          </a:p>
        </p:txBody>
      </p:sp>
      <p:sp>
        <p:nvSpPr>
          <p:cNvPr id="510" name="Shape 510"/>
          <p:cNvSpPr/>
          <p:nvPr/>
        </p:nvSpPr>
        <p:spPr>
          <a:xfrm>
            <a:off x="457200" y="-195262"/>
            <a:ext cx="8229600" cy="1143001"/>
          </a:xfrm>
          <a:prstGeom prst="rect">
            <a:avLst/>
          </a:prstGeom>
          <a:ln w="12700">
            <a:miter lim="400000"/>
          </a:ln>
          <a:extLst>
            <a:ext uri="{C572A759-6A51-4108-AA02-DFA0A04FC94B}">
              <ma14:wrappingTextBoxFlag xmlns="" xmlns:ma14="http://schemas.microsoft.com/office/mac/drawingml/2011/main" val="1"/>
            </a:ext>
          </a:extLst>
        </p:spPr>
        <p:txBody>
          <a:bodyPr lIns="45719" rIns="45719" anchor="ctr">
            <a:normAutofit/>
          </a:bodyPr>
          <a:lstStyle>
            <a:lvl1pPr algn="ctr">
              <a:defRPr sz="2800" b="1">
                <a:solidFill>
                  <a:srgbClr val="FFFFFF"/>
                </a:solidFill>
                <a:latin typeface="Arial"/>
                <a:ea typeface="Arial"/>
                <a:cs typeface="Arial"/>
                <a:sym typeface="Arial"/>
              </a:defRPr>
            </a:lvl1pPr>
          </a:lstStyle>
          <a:p>
            <a:r>
              <a:rPr lang="en-US"/>
              <a:t>Worksheet </a:t>
            </a:r>
            <a:r>
              <a:rPr lang="en-US" smtClean="0"/>
              <a:t> 13   </a:t>
            </a:r>
            <a:r>
              <a:rPr sz="2400" smtClean="0"/>
              <a:t>L’</a:t>
            </a:r>
            <a:r>
              <a:rPr lang="en-US" sz="2400" smtClean="0"/>
              <a:t>A</a:t>
            </a:r>
            <a:r>
              <a:rPr sz="2400" smtClean="0"/>
              <a:t>rt </a:t>
            </a:r>
            <a:r>
              <a:rPr sz="2400"/>
              <a:t>nouveau vs. l’Art Déco</a:t>
            </a:r>
          </a:p>
        </p:txBody>
      </p:sp>
      <p:pic>
        <p:nvPicPr>
          <p:cNvPr id="511" name="image5.jpg" descr="EMCL_PP.jpg"/>
          <p:cNvPicPr>
            <a:picLocks noChangeAspect="1"/>
          </p:cNvPicPr>
          <p:nvPr/>
        </p:nvPicPr>
        <p:blipFill>
          <a:blip r:embed="rId3">
            <a:extLst/>
          </a:blip>
          <a:srcRect l="65224" t="87933"/>
          <a:stretch>
            <a:fillRect/>
          </a:stretch>
        </p:blipFill>
        <p:spPr>
          <a:xfrm>
            <a:off x="11691838" y="6030466"/>
            <a:ext cx="3179862" cy="827534"/>
          </a:xfrm>
          <a:prstGeom prst="rect">
            <a:avLst/>
          </a:prstGeom>
          <a:ln w="12700">
            <a:miter lim="400000"/>
          </a:ln>
        </p:spPr>
      </p:pic>
      <p:sp>
        <p:nvSpPr>
          <p:cNvPr id="512" name="Shape 512"/>
          <p:cNvSpPr/>
          <p:nvPr/>
        </p:nvSpPr>
        <p:spPr>
          <a:xfrm>
            <a:off x="381000" y="1038859"/>
            <a:ext cx="8382000" cy="1143001"/>
          </a:xfrm>
          <a:prstGeom prst="rect">
            <a:avLst/>
          </a:prstGeom>
          <a:ln w="12700">
            <a:miter lim="400000"/>
          </a:ln>
          <a:extLst>
            <a:ext uri="{C572A759-6A51-4108-AA02-DFA0A04FC94B}">
              <ma14:wrappingTextBoxFlag xmlns="" xmlns:ma14="http://schemas.microsoft.com/office/mac/drawingml/2011/main" val="1"/>
            </a:ext>
          </a:extLst>
        </p:spPr>
        <p:txBody>
          <a:bodyPr lIns="45719" rIns="45719">
            <a:normAutofit/>
          </a:bodyPr>
          <a:lstStyle/>
          <a:p>
            <a:pPr>
              <a:defRPr sz="1600">
                <a:uFill>
                  <a:solidFill>
                    <a:srgbClr val="000000"/>
                  </a:solidFill>
                </a:uFill>
                <a:latin typeface="Arial"/>
                <a:ea typeface="Arial"/>
                <a:cs typeface="Arial"/>
                <a:sym typeface="Arial"/>
              </a:defRPr>
            </a:pPr>
            <a:r>
              <a:rPr b="1"/>
              <a:t>Activité 1</a:t>
            </a:r>
          </a:p>
          <a:p>
            <a:pPr>
              <a:defRPr sz="1600">
                <a:uFill>
                  <a:solidFill>
                    <a:srgbClr val="000000"/>
                  </a:solidFill>
                </a:uFill>
                <a:latin typeface="Arial"/>
                <a:ea typeface="Arial"/>
                <a:cs typeface="Arial"/>
                <a:sym typeface="Arial"/>
              </a:defRPr>
            </a:pPr>
            <a:r>
              <a:rPr i="1"/>
              <a:t>Dans la grille, cochez le mouvement d’art qu’on </a:t>
            </a:r>
          </a:p>
          <a:p>
            <a:pPr>
              <a:defRPr sz="1600">
                <a:uFill>
                  <a:solidFill>
                    <a:srgbClr val="000000"/>
                  </a:solidFill>
                </a:uFill>
                <a:latin typeface="Arial"/>
                <a:ea typeface="Arial"/>
                <a:cs typeface="Arial"/>
                <a:sym typeface="Arial"/>
              </a:defRPr>
            </a:pPr>
            <a:r>
              <a:rPr i="1"/>
              <a:t>décrit, selon les images.</a:t>
            </a:r>
          </a:p>
        </p:txBody>
      </p:sp>
      <p:graphicFrame>
        <p:nvGraphicFramePr>
          <p:cNvPr id="513" name="Table 513"/>
          <p:cNvGraphicFramePr/>
          <p:nvPr/>
        </p:nvGraphicFramePr>
        <p:xfrm>
          <a:off x="457200" y="2382520"/>
          <a:ext cx="8458200" cy="3851172"/>
        </p:xfrm>
        <a:graphic>
          <a:graphicData uri="http://schemas.openxmlformats.org/drawingml/2006/table">
            <a:tbl>
              <a:tblPr firstRow="1" bandRow="1"/>
              <a:tblGrid>
                <a:gridCol w="4343400"/>
                <a:gridCol w="2057400"/>
                <a:gridCol w="2057400"/>
              </a:tblGrid>
              <a:tr h="361652">
                <a:tc>
                  <a:txBody>
                    <a:bodyPr/>
                    <a:lstStyle/>
                    <a:p>
                      <a:pPr algn="ctr">
                        <a:defRPr sz="1800" b="0">
                          <a:solidFill>
                            <a:srgbClr val="000000"/>
                          </a:solidFill>
                        </a:defRPr>
                      </a:pPr>
                      <a:r>
                        <a:rPr sz="1700" b="1">
                          <a:solidFill>
                            <a:srgbClr val="FFFFFF"/>
                          </a:solidFill>
                          <a:uFill>
                            <a:solidFill>
                              <a:srgbClr val="000000"/>
                            </a:solidFill>
                          </a:uFill>
                          <a:latin typeface="Arial"/>
                          <a:ea typeface="Arial"/>
                          <a:cs typeface="Arial"/>
                          <a:sym typeface="Arial"/>
                        </a:rPr>
                        <a:t>Description</a:t>
                      </a:r>
                    </a:p>
                  </a:txBody>
                  <a:tcPr marL="0" marR="0" marT="0" marB="0" anchor="ctr" horzOverflow="overflow"/>
                </a:tc>
                <a:tc>
                  <a:txBody>
                    <a:bodyPr/>
                    <a:lstStyle/>
                    <a:p>
                      <a:pPr algn="ctr">
                        <a:defRPr sz="1700">
                          <a:uFill>
                            <a:solidFill>
                              <a:srgbClr val="000000"/>
                            </a:solidFill>
                          </a:uFill>
                          <a:latin typeface="Arial"/>
                          <a:ea typeface="Arial"/>
                          <a:cs typeface="Arial"/>
                          <a:sym typeface="Arial"/>
                        </a:defRPr>
                      </a:pPr>
                      <a:r>
                        <a:t>Art nouveau</a:t>
                      </a:r>
                    </a:p>
                  </a:txBody>
                  <a:tcPr marL="0" marR="0" marT="0" marB="0" anchor="ctr" horzOverflow="overflow"/>
                </a:tc>
                <a:tc>
                  <a:txBody>
                    <a:bodyPr/>
                    <a:lstStyle/>
                    <a:p>
                      <a:pPr algn="ctr">
                        <a:defRPr sz="1700">
                          <a:uFill>
                            <a:solidFill>
                              <a:srgbClr val="000000"/>
                            </a:solidFill>
                          </a:uFill>
                          <a:latin typeface="Arial"/>
                          <a:ea typeface="Arial"/>
                          <a:cs typeface="Arial"/>
                          <a:sym typeface="Arial"/>
                        </a:defRPr>
                      </a:pPr>
                      <a:r>
                        <a:t>Art déco</a:t>
                      </a:r>
                    </a:p>
                  </a:txBody>
                  <a:tcPr marL="0" marR="0" marT="0" marB="0" anchor="ctr" horzOverflow="overflow"/>
                </a:tc>
              </a:tr>
              <a:tr h="348952">
                <a:tc>
                  <a:txBody>
                    <a:bodyPr/>
                    <a:lstStyle/>
                    <a:p>
                      <a:pPr algn="l">
                        <a:defRPr sz="1600">
                          <a:uFill>
                            <a:solidFill>
                              <a:srgbClr val="000000"/>
                            </a:solidFill>
                          </a:uFill>
                          <a:latin typeface="Arial"/>
                          <a:ea typeface="Arial"/>
                          <a:cs typeface="Arial"/>
                          <a:sym typeface="Arial"/>
                        </a:defRPr>
                      </a:pPr>
                      <a:r>
                        <a:t> ordre</a:t>
                      </a:r>
                    </a:p>
                  </a:txBody>
                  <a:tcPr marL="0" marR="0" marT="0" marB="0" anchor="ctr" horzOverflow="overflow"/>
                </a:tc>
                <a:tc>
                  <a:txBody>
                    <a:bodyPr/>
                    <a:lstStyle/>
                    <a:p>
                      <a:pPr algn="l">
                        <a:defRPr sz="1600">
                          <a:uFill>
                            <a:solidFill>
                              <a:srgbClr val="000000"/>
                            </a:solidFill>
                          </a:uFill>
                          <a:latin typeface="Arial"/>
                          <a:ea typeface="Arial"/>
                          <a:cs typeface="Arial"/>
                          <a:sym typeface="Arial"/>
                        </a:defRPr>
                      </a:pPr>
                      <a:endParaRPr/>
                    </a:p>
                  </a:txBody>
                  <a:tcPr marL="0" marR="0" marT="0" marB="0" horzOverflow="overflow"/>
                </a:tc>
                <a:tc>
                  <a:txBody>
                    <a:bodyPr/>
                    <a:lstStyle/>
                    <a:p>
                      <a:pPr algn="ctr">
                        <a:defRPr sz="1800"/>
                      </a:pPr>
                      <a:r>
                        <a:rPr sz="1600" b="1">
                          <a:uFill>
                            <a:solidFill>
                              <a:srgbClr val="000000"/>
                            </a:solidFill>
                          </a:uFill>
                          <a:latin typeface="Arial"/>
                          <a:ea typeface="Arial"/>
                          <a:cs typeface="Arial"/>
                          <a:sym typeface="Arial"/>
                        </a:rPr>
                        <a:t>X</a:t>
                      </a:r>
                    </a:p>
                  </a:txBody>
                  <a:tcPr marL="0" marR="0" marT="0" marB="0" anchor="ctr" horzOverflow="overflow"/>
                </a:tc>
              </a:tr>
              <a:tr h="348952">
                <a:tc>
                  <a:txBody>
                    <a:bodyPr/>
                    <a:lstStyle/>
                    <a:p>
                      <a:pPr algn="l">
                        <a:defRPr sz="1600">
                          <a:uFill>
                            <a:solidFill>
                              <a:srgbClr val="000000"/>
                            </a:solidFill>
                          </a:uFill>
                          <a:latin typeface="Arial"/>
                          <a:ea typeface="Arial"/>
                          <a:cs typeface="Arial"/>
                          <a:sym typeface="Arial"/>
                        </a:defRPr>
                      </a:pPr>
                      <a:r>
                        <a:t> exubérance</a:t>
                      </a:r>
                    </a:p>
                  </a:txBody>
                  <a:tcPr marL="0" marR="0" marT="0" marB="0" anchor="ctr" horzOverflow="overflow"/>
                </a:tc>
                <a:tc>
                  <a:txBody>
                    <a:bodyPr/>
                    <a:lstStyle/>
                    <a:p>
                      <a:pPr algn="ctr">
                        <a:defRPr sz="1800"/>
                      </a:pPr>
                      <a:r>
                        <a:rPr sz="1600" b="1">
                          <a:uFill>
                            <a:solidFill>
                              <a:srgbClr val="000000"/>
                            </a:solidFill>
                          </a:uFill>
                          <a:latin typeface="Arial"/>
                          <a:ea typeface="Arial"/>
                          <a:cs typeface="Arial"/>
                          <a:sym typeface="Arial"/>
                        </a:rPr>
                        <a:t>X</a:t>
                      </a:r>
                    </a:p>
                  </a:txBody>
                  <a:tcPr marL="0" marR="0" marT="0" marB="0" anchor="ctr" horzOverflow="overflow"/>
                </a:tc>
                <a:tc>
                  <a:txBody>
                    <a:bodyPr/>
                    <a:lstStyle/>
                    <a:p>
                      <a:pPr algn="l">
                        <a:defRPr sz="1600">
                          <a:uFill>
                            <a:solidFill>
                              <a:srgbClr val="000000"/>
                            </a:solidFill>
                          </a:uFill>
                          <a:latin typeface="Arial"/>
                          <a:ea typeface="Arial"/>
                          <a:cs typeface="Arial"/>
                          <a:sym typeface="Arial"/>
                        </a:defRPr>
                      </a:pPr>
                      <a:endParaRPr/>
                    </a:p>
                  </a:txBody>
                  <a:tcPr marL="0" marR="0" marT="0" marB="0" anchor="ctr" horzOverflow="overflow"/>
                </a:tc>
              </a:tr>
              <a:tr h="348952">
                <a:tc>
                  <a:txBody>
                    <a:bodyPr/>
                    <a:lstStyle/>
                    <a:p>
                      <a:pPr algn="l">
                        <a:defRPr sz="1600">
                          <a:uFill>
                            <a:solidFill>
                              <a:srgbClr val="000000"/>
                            </a:solidFill>
                          </a:uFill>
                          <a:latin typeface="Arial"/>
                          <a:ea typeface="Arial"/>
                          <a:cs typeface="Arial"/>
                          <a:sym typeface="Arial"/>
                        </a:defRPr>
                      </a:pPr>
                      <a:r>
                        <a:t> couleurs douces</a:t>
                      </a:r>
                    </a:p>
                  </a:txBody>
                  <a:tcPr marL="0" marR="0" marT="0" marB="0" anchor="ctr" horzOverflow="overflow"/>
                </a:tc>
                <a:tc>
                  <a:txBody>
                    <a:bodyPr/>
                    <a:lstStyle/>
                    <a:p>
                      <a:pPr algn="ctr">
                        <a:defRPr sz="1800"/>
                      </a:pPr>
                      <a:r>
                        <a:rPr sz="1600" b="1">
                          <a:uFill>
                            <a:solidFill>
                              <a:srgbClr val="000000"/>
                            </a:solidFill>
                          </a:uFill>
                          <a:latin typeface="Arial"/>
                          <a:ea typeface="Arial"/>
                          <a:cs typeface="Arial"/>
                          <a:sym typeface="Arial"/>
                        </a:rPr>
                        <a:t>X</a:t>
                      </a:r>
                    </a:p>
                  </a:txBody>
                  <a:tcPr marL="0" marR="0" marT="0" marB="0" anchor="ctr" horzOverflow="overflow"/>
                </a:tc>
                <a:tc>
                  <a:txBody>
                    <a:bodyPr/>
                    <a:lstStyle/>
                    <a:p>
                      <a:pPr algn="l">
                        <a:defRPr sz="1600">
                          <a:uFill>
                            <a:solidFill>
                              <a:srgbClr val="000000"/>
                            </a:solidFill>
                          </a:uFill>
                          <a:latin typeface="Arial"/>
                          <a:ea typeface="Arial"/>
                          <a:cs typeface="Arial"/>
                          <a:sym typeface="Arial"/>
                        </a:defRPr>
                      </a:pPr>
                      <a:endParaRPr/>
                    </a:p>
                  </a:txBody>
                  <a:tcPr marL="0" marR="0" marT="0" marB="0" anchor="ctr" horzOverflow="overflow"/>
                </a:tc>
              </a:tr>
              <a:tr h="348952">
                <a:tc>
                  <a:txBody>
                    <a:bodyPr/>
                    <a:lstStyle/>
                    <a:p>
                      <a:pPr algn="l">
                        <a:defRPr sz="1600">
                          <a:uFill>
                            <a:solidFill>
                              <a:srgbClr val="000000"/>
                            </a:solidFill>
                          </a:uFill>
                          <a:latin typeface="Arial"/>
                          <a:ea typeface="Arial"/>
                          <a:cs typeface="Arial"/>
                          <a:sym typeface="Arial"/>
                        </a:defRPr>
                      </a:pPr>
                      <a:r>
                        <a:t> couleurs vives et contrastées</a:t>
                      </a:r>
                    </a:p>
                  </a:txBody>
                  <a:tcPr marL="0" marR="0" marT="0" marB="0" anchor="ctr" horzOverflow="overflow"/>
                </a:tc>
                <a:tc>
                  <a:txBody>
                    <a:bodyPr/>
                    <a:lstStyle/>
                    <a:p>
                      <a:pPr algn="l">
                        <a:defRPr sz="1600">
                          <a:uFill>
                            <a:solidFill>
                              <a:srgbClr val="000000"/>
                            </a:solidFill>
                          </a:uFill>
                          <a:latin typeface="Arial"/>
                          <a:ea typeface="Arial"/>
                          <a:cs typeface="Arial"/>
                          <a:sym typeface="Arial"/>
                        </a:defRPr>
                      </a:pPr>
                      <a:endParaRPr/>
                    </a:p>
                  </a:txBody>
                  <a:tcPr marL="0" marR="0" marT="0" marB="0" anchor="ctr" horzOverflow="overflow"/>
                </a:tc>
                <a:tc>
                  <a:txBody>
                    <a:bodyPr/>
                    <a:lstStyle/>
                    <a:p>
                      <a:pPr algn="ctr">
                        <a:defRPr sz="1800"/>
                      </a:pPr>
                      <a:r>
                        <a:rPr sz="1600" b="1">
                          <a:uFill>
                            <a:solidFill>
                              <a:srgbClr val="000000"/>
                            </a:solidFill>
                          </a:uFill>
                          <a:latin typeface="Arial"/>
                          <a:ea typeface="Arial"/>
                          <a:cs typeface="Arial"/>
                          <a:sym typeface="Arial"/>
                        </a:rPr>
                        <a:t>X</a:t>
                      </a:r>
                    </a:p>
                  </a:txBody>
                  <a:tcPr marL="0" marR="0" marT="0" marB="0" anchor="ctr" horzOverflow="overflow"/>
                </a:tc>
              </a:tr>
              <a:tr h="348952">
                <a:tc>
                  <a:txBody>
                    <a:bodyPr/>
                    <a:lstStyle/>
                    <a:p>
                      <a:pPr algn="l">
                        <a:defRPr sz="1600">
                          <a:uFill>
                            <a:solidFill>
                              <a:srgbClr val="000000"/>
                            </a:solidFill>
                          </a:uFill>
                          <a:latin typeface="Arial"/>
                          <a:ea typeface="Arial"/>
                          <a:cs typeface="Arial"/>
                          <a:sym typeface="Arial"/>
                        </a:defRPr>
                      </a:pPr>
                      <a:r>
                        <a:t> formes géométriques</a:t>
                      </a:r>
                    </a:p>
                  </a:txBody>
                  <a:tcPr marL="0" marR="0" marT="0" marB="0" anchor="ctr" horzOverflow="overflow"/>
                </a:tc>
                <a:tc>
                  <a:txBody>
                    <a:bodyPr/>
                    <a:lstStyle/>
                    <a:p>
                      <a:pPr algn="l">
                        <a:defRPr sz="1600">
                          <a:uFill>
                            <a:solidFill>
                              <a:srgbClr val="000000"/>
                            </a:solidFill>
                          </a:uFill>
                          <a:latin typeface="Arial"/>
                          <a:ea typeface="Arial"/>
                          <a:cs typeface="Arial"/>
                          <a:sym typeface="Arial"/>
                        </a:defRPr>
                      </a:pPr>
                      <a:endParaRPr/>
                    </a:p>
                  </a:txBody>
                  <a:tcPr marL="0" marR="0" marT="0" marB="0" anchor="ctr" horzOverflow="overflow"/>
                </a:tc>
                <a:tc>
                  <a:txBody>
                    <a:bodyPr/>
                    <a:lstStyle/>
                    <a:p>
                      <a:pPr algn="ctr">
                        <a:defRPr sz="1800"/>
                      </a:pPr>
                      <a:r>
                        <a:rPr sz="1600" b="1">
                          <a:uFill>
                            <a:solidFill>
                              <a:srgbClr val="000000"/>
                            </a:solidFill>
                          </a:uFill>
                          <a:latin typeface="Arial"/>
                          <a:ea typeface="Arial"/>
                          <a:cs typeface="Arial"/>
                          <a:sym typeface="Arial"/>
                        </a:rPr>
                        <a:t>X</a:t>
                      </a:r>
                    </a:p>
                  </a:txBody>
                  <a:tcPr marL="0" marR="0" marT="0" marB="0" anchor="ctr" horzOverflow="overflow"/>
                </a:tc>
              </a:tr>
              <a:tr h="348952">
                <a:tc>
                  <a:txBody>
                    <a:bodyPr/>
                    <a:lstStyle/>
                    <a:p>
                      <a:pPr algn="l">
                        <a:defRPr sz="1600">
                          <a:uFill>
                            <a:solidFill>
                              <a:srgbClr val="000000"/>
                            </a:solidFill>
                          </a:uFill>
                          <a:latin typeface="Arial"/>
                          <a:ea typeface="Arial"/>
                          <a:cs typeface="Arial"/>
                          <a:sym typeface="Arial"/>
                        </a:defRPr>
                      </a:pPr>
                      <a:r>
                        <a:t> formes organiques</a:t>
                      </a:r>
                    </a:p>
                  </a:txBody>
                  <a:tcPr marL="0" marR="0" marT="0" marB="0" anchor="ctr" horzOverflow="overflow"/>
                </a:tc>
                <a:tc>
                  <a:txBody>
                    <a:bodyPr/>
                    <a:lstStyle/>
                    <a:p>
                      <a:pPr algn="ctr">
                        <a:defRPr sz="1800"/>
                      </a:pPr>
                      <a:r>
                        <a:rPr sz="1600" b="1">
                          <a:uFill>
                            <a:solidFill>
                              <a:srgbClr val="000000"/>
                            </a:solidFill>
                          </a:uFill>
                          <a:latin typeface="Arial"/>
                          <a:ea typeface="Arial"/>
                          <a:cs typeface="Arial"/>
                          <a:sym typeface="Arial"/>
                        </a:rPr>
                        <a:t>X</a:t>
                      </a:r>
                    </a:p>
                  </a:txBody>
                  <a:tcPr marL="0" marR="0" marT="0" marB="0" anchor="ctr" horzOverflow="overflow"/>
                </a:tc>
                <a:tc>
                  <a:txBody>
                    <a:bodyPr/>
                    <a:lstStyle/>
                    <a:p>
                      <a:pPr algn="l">
                        <a:defRPr sz="1600">
                          <a:uFill>
                            <a:solidFill>
                              <a:srgbClr val="000000"/>
                            </a:solidFill>
                          </a:uFill>
                          <a:latin typeface="Arial"/>
                          <a:ea typeface="Arial"/>
                          <a:cs typeface="Arial"/>
                          <a:sym typeface="Arial"/>
                        </a:defRPr>
                      </a:pPr>
                      <a:endParaRPr/>
                    </a:p>
                  </a:txBody>
                  <a:tcPr marL="0" marR="0" marT="0" marB="0" anchor="ctr" horzOverflow="overflow"/>
                </a:tc>
              </a:tr>
              <a:tr h="348952">
                <a:tc>
                  <a:txBody>
                    <a:bodyPr/>
                    <a:lstStyle/>
                    <a:p>
                      <a:pPr algn="l">
                        <a:defRPr sz="1600">
                          <a:uFill>
                            <a:solidFill>
                              <a:srgbClr val="000000"/>
                            </a:solidFill>
                          </a:uFill>
                          <a:latin typeface="Arial"/>
                          <a:ea typeface="Arial"/>
                          <a:cs typeface="Arial"/>
                          <a:sym typeface="Arial"/>
                        </a:defRPr>
                      </a:pPr>
                      <a:r>
                        <a:t> rejet des formes serpentines et naturelles</a:t>
                      </a:r>
                    </a:p>
                  </a:txBody>
                  <a:tcPr marL="0" marR="0" marT="0" marB="0" anchor="ctr" horzOverflow="overflow"/>
                </a:tc>
                <a:tc>
                  <a:txBody>
                    <a:bodyPr/>
                    <a:lstStyle/>
                    <a:p>
                      <a:pPr algn="l">
                        <a:defRPr sz="1600">
                          <a:uFill>
                            <a:solidFill>
                              <a:srgbClr val="000000"/>
                            </a:solidFill>
                          </a:uFill>
                          <a:latin typeface="Arial"/>
                          <a:ea typeface="Arial"/>
                          <a:cs typeface="Arial"/>
                          <a:sym typeface="Arial"/>
                        </a:defRPr>
                      </a:pPr>
                      <a:endParaRPr/>
                    </a:p>
                  </a:txBody>
                  <a:tcPr marL="0" marR="0" marT="0" marB="0" anchor="ctr" horzOverflow="overflow"/>
                </a:tc>
                <a:tc>
                  <a:txBody>
                    <a:bodyPr/>
                    <a:lstStyle/>
                    <a:p>
                      <a:pPr algn="ctr">
                        <a:defRPr sz="1800"/>
                      </a:pPr>
                      <a:r>
                        <a:rPr sz="1600" b="1">
                          <a:uFill>
                            <a:solidFill>
                              <a:srgbClr val="000000"/>
                            </a:solidFill>
                          </a:uFill>
                          <a:latin typeface="Arial"/>
                          <a:ea typeface="Arial"/>
                          <a:cs typeface="Arial"/>
                          <a:sym typeface="Arial"/>
                        </a:rPr>
                        <a:t>X</a:t>
                      </a:r>
                    </a:p>
                  </a:txBody>
                  <a:tcPr marL="0" marR="0" marT="0" marB="0" anchor="ctr" horzOverflow="overflow"/>
                </a:tc>
              </a:tr>
              <a:tr h="348952">
                <a:tc>
                  <a:txBody>
                    <a:bodyPr/>
                    <a:lstStyle/>
                    <a:p>
                      <a:pPr algn="l">
                        <a:defRPr sz="1600">
                          <a:uFill>
                            <a:solidFill>
                              <a:srgbClr val="000000"/>
                            </a:solidFill>
                          </a:uFill>
                          <a:latin typeface="Arial"/>
                          <a:ea typeface="Arial"/>
                          <a:cs typeface="Arial"/>
                          <a:sym typeface="Arial"/>
                        </a:defRPr>
                      </a:pPr>
                      <a:r>
                        <a:t> rejet de l’art académique (Réalisme)</a:t>
                      </a:r>
                    </a:p>
                  </a:txBody>
                  <a:tcPr marL="0" marR="0" marT="0" marB="0" anchor="ctr" horzOverflow="overflow"/>
                </a:tc>
                <a:tc>
                  <a:txBody>
                    <a:bodyPr/>
                    <a:lstStyle/>
                    <a:p>
                      <a:pPr algn="ctr">
                        <a:defRPr sz="1800"/>
                      </a:pPr>
                      <a:r>
                        <a:rPr sz="1600" b="1">
                          <a:uFill>
                            <a:solidFill>
                              <a:srgbClr val="000000"/>
                            </a:solidFill>
                          </a:uFill>
                          <a:latin typeface="Arial"/>
                          <a:ea typeface="Arial"/>
                          <a:cs typeface="Arial"/>
                          <a:sym typeface="Arial"/>
                        </a:rPr>
                        <a:t>X</a:t>
                      </a:r>
                    </a:p>
                  </a:txBody>
                  <a:tcPr marL="0" marR="0" marT="0" marB="0" anchor="ctr" horzOverflow="overflow"/>
                </a:tc>
                <a:tc>
                  <a:txBody>
                    <a:bodyPr/>
                    <a:lstStyle/>
                    <a:p>
                      <a:pPr algn="l">
                        <a:defRPr sz="1600">
                          <a:uFill>
                            <a:solidFill>
                              <a:srgbClr val="000000"/>
                            </a:solidFill>
                          </a:uFill>
                          <a:latin typeface="Arial"/>
                          <a:ea typeface="Arial"/>
                          <a:cs typeface="Arial"/>
                          <a:sym typeface="Arial"/>
                        </a:defRPr>
                      </a:pPr>
                      <a:endParaRPr/>
                    </a:p>
                  </a:txBody>
                  <a:tcPr marL="0" marR="0" marT="0" marB="0" anchor="ctr" horzOverflow="overflow"/>
                </a:tc>
              </a:tr>
              <a:tr h="348952">
                <a:tc>
                  <a:txBody>
                    <a:bodyPr/>
                    <a:lstStyle/>
                    <a:p>
                      <a:pPr algn="l">
                        <a:defRPr sz="1600">
                          <a:uFill>
                            <a:solidFill>
                              <a:srgbClr val="000000"/>
                            </a:solidFill>
                          </a:uFill>
                          <a:latin typeface="Arial"/>
                          <a:ea typeface="Arial"/>
                          <a:cs typeface="Arial"/>
                          <a:sym typeface="Arial"/>
                        </a:defRPr>
                      </a:pPr>
                      <a:r>
                        <a:t> inspiré d’autres civilisations comme l’Égypte</a:t>
                      </a:r>
                    </a:p>
                  </a:txBody>
                  <a:tcPr marL="0" marR="0" marT="0" marB="0" anchor="ctr" horzOverflow="overflow"/>
                </a:tc>
                <a:tc>
                  <a:txBody>
                    <a:bodyPr/>
                    <a:lstStyle/>
                    <a:p>
                      <a:pPr algn="l">
                        <a:defRPr sz="1600">
                          <a:uFill>
                            <a:solidFill>
                              <a:srgbClr val="000000"/>
                            </a:solidFill>
                          </a:uFill>
                          <a:latin typeface="Arial"/>
                          <a:ea typeface="Arial"/>
                          <a:cs typeface="Arial"/>
                          <a:sym typeface="Arial"/>
                        </a:defRPr>
                      </a:pPr>
                      <a:endParaRPr/>
                    </a:p>
                  </a:txBody>
                  <a:tcPr marL="0" marR="0" marT="0" marB="0" anchor="ctr" horzOverflow="overflow"/>
                </a:tc>
                <a:tc>
                  <a:txBody>
                    <a:bodyPr/>
                    <a:lstStyle/>
                    <a:p>
                      <a:pPr algn="ctr">
                        <a:defRPr sz="1800"/>
                      </a:pPr>
                      <a:r>
                        <a:rPr sz="1600" b="1">
                          <a:uFill>
                            <a:solidFill>
                              <a:srgbClr val="000000"/>
                            </a:solidFill>
                          </a:uFill>
                          <a:latin typeface="Arial"/>
                          <a:ea typeface="Arial"/>
                          <a:cs typeface="Arial"/>
                          <a:sym typeface="Arial"/>
                        </a:rPr>
                        <a:t>X</a:t>
                      </a:r>
                    </a:p>
                  </a:txBody>
                  <a:tcPr marL="0" marR="0" marT="0" marB="0" anchor="ctr" horzOverflow="overflow"/>
                </a:tc>
              </a:tr>
              <a:tr h="348952">
                <a:tc>
                  <a:txBody>
                    <a:bodyPr/>
                    <a:lstStyle/>
                    <a:p>
                      <a:pPr algn="l">
                        <a:defRPr sz="1600">
                          <a:uFill>
                            <a:solidFill>
                              <a:srgbClr val="000000"/>
                            </a:solidFill>
                          </a:uFill>
                          <a:latin typeface="Arial"/>
                          <a:ea typeface="Arial"/>
                          <a:cs typeface="Arial"/>
                          <a:sym typeface="Arial"/>
                        </a:defRPr>
                      </a:pPr>
                      <a:r>
                        <a:t> inspiré de la nature</a:t>
                      </a:r>
                    </a:p>
                  </a:txBody>
                  <a:tcPr marL="0" marR="0" marT="0" marB="0" anchor="ctr" horzOverflow="overflow"/>
                </a:tc>
                <a:tc>
                  <a:txBody>
                    <a:bodyPr/>
                    <a:lstStyle/>
                    <a:p>
                      <a:pPr algn="ctr">
                        <a:defRPr sz="1800"/>
                      </a:pPr>
                      <a:r>
                        <a:rPr sz="1600" b="1">
                          <a:uFill>
                            <a:solidFill>
                              <a:srgbClr val="000000"/>
                            </a:solidFill>
                          </a:uFill>
                          <a:latin typeface="Arial"/>
                          <a:ea typeface="Arial"/>
                          <a:cs typeface="Arial"/>
                          <a:sym typeface="Arial"/>
                        </a:rPr>
                        <a:t>X</a:t>
                      </a:r>
                    </a:p>
                  </a:txBody>
                  <a:tcPr marL="0" marR="0" marT="0" marB="0" anchor="ctr" horzOverflow="overflow"/>
                </a:tc>
                <a:tc>
                  <a:txBody>
                    <a:bodyPr/>
                    <a:lstStyle/>
                    <a:p>
                      <a:pPr algn="l">
                        <a:defRPr sz="1600">
                          <a:uFill>
                            <a:solidFill>
                              <a:srgbClr val="000000"/>
                            </a:solidFill>
                          </a:uFill>
                          <a:latin typeface="Arial"/>
                          <a:ea typeface="Arial"/>
                          <a:cs typeface="Arial"/>
                          <a:sym typeface="Arial"/>
                        </a:defRPr>
                      </a:pPr>
                      <a:endParaRPr/>
                    </a:p>
                  </a:txBody>
                  <a:tcPr marL="0" marR="0" marT="0" marB="0" anchor="ctr" horzOverflow="overflow"/>
                </a:tc>
              </a:tr>
            </a:tbl>
          </a:graphicData>
        </a:graphic>
      </p:graphicFrame>
      <p:pic>
        <p:nvPicPr>
          <p:cNvPr id="514" name="Screen Shot 2015-11-16 at 9.27.42 AM.png"/>
          <p:cNvPicPr>
            <a:picLocks noChangeAspect="1"/>
          </p:cNvPicPr>
          <p:nvPr/>
        </p:nvPicPr>
        <p:blipFill>
          <a:blip r:embed="rId4">
            <a:extLst/>
          </a:blip>
          <a:stretch>
            <a:fillRect/>
          </a:stretch>
        </p:blipFill>
        <p:spPr>
          <a:xfrm>
            <a:off x="6866799" y="966895"/>
            <a:ext cx="1988963" cy="1350994"/>
          </a:xfrm>
          <a:prstGeom prst="rect">
            <a:avLst/>
          </a:prstGeom>
          <a:ln w="12700">
            <a:miter lim="400000"/>
          </a:ln>
        </p:spPr>
      </p:pic>
      <p:pic>
        <p:nvPicPr>
          <p:cNvPr id="515" name="Screen Shot 2015-11-16 at 8.53.44 PM.png"/>
          <p:cNvPicPr>
            <a:picLocks noChangeAspect="1"/>
          </p:cNvPicPr>
          <p:nvPr/>
        </p:nvPicPr>
        <p:blipFill>
          <a:blip r:embed="rId5">
            <a:extLst/>
          </a:blip>
          <a:srcRect t="4053" b="4053"/>
          <a:stretch>
            <a:fillRect/>
          </a:stretch>
        </p:blipFill>
        <p:spPr>
          <a:xfrm>
            <a:off x="5456600" y="966895"/>
            <a:ext cx="921025" cy="1350994"/>
          </a:xfrm>
          <a:prstGeom prst="rect">
            <a:avLst/>
          </a:prstGeom>
          <a:ln w="12700">
            <a:miter lim="400000"/>
          </a:ln>
        </p:spPr>
      </p:pic>
    </p:spTree>
    <p:extLst>
      <p:ext uri="{BB962C8B-B14F-4D97-AF65-F5344CB8AC3E}">
        <p14:creationId xmlns:p14="http://schemas.microsoft.com/office/powerpoint/2010/main" val="2794643251"/>
      </p:ext>
    </p:extLst>
  </p:cSld>
  <p:clrMapOvr>
    <a:masterClrMapping/>
  </p:clrMapOvr>
  <p:transition spd="slow"/>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9" name="palette.png"/>
          <p:cNvPicPr>
            <a:picLocks noChangeAspect="1"/>
          </p:cNvPicPr>
          <p:nvPr/>
        </p:nvPicPr>
        <p:blipFill>
          <a:blip r:embed="rId2">
            <a:extLst/>
          </a:blip>
          <a:stretch>
            <a:fillRect/>
          </a:stretch>
        </p:blipFill>
        <p:spPr>
          <a:xfrm>
            <a:off x="939800" y="895350"/>
            <a:ext cx="7518400" cy="5499100"/>
          </a:xfrm>
          <a:prstGeom prst="rect">
            <a:avLst/>
          </a:prstGeom>
          <a:ln w="12700">
            <a:miter lim="400000"/>
          </a:ln>
        </p:spPr>
      </p:pic>
      <p:sp>
        <p:nvSpPr>
          <p:cNvPr id="690" name="Shape 690"/>
          <p:cNvSpPr/>
          <p:nvPr/>
        </p:nvSpPr>
        <p:spPr>
          <a:xfrm>
            <a:off x="381000" y="1038859"/>
            <a:ext cx="8382000" cy="5064821"/>
          </a:xfrm>
          <a:prstGeom prst="rect">
            <a:avLst/>
          </a:prstGeom>
          <a:ln w="12700">
            <a:miter lim="400000"/>
          </a:ln>
          <a:extLst>
            <a:ext uri="{C572A759-6A51-4108-AA02-DFA0A04FC94B}">
              <ma14:wrappingTextBoxFlag xmlns="" xmlns:ma14="http://schemas.microsoft.com/office/mac/drawingml/2011/main" val="1"/>
            </a:ext>
          </a:extLst>
        </p:spPr>
        <p:txBody>
          <a:bodyPr lIns="45719" rIns="45719">
            <a:normAutofit/>
          </a:bodyPr>
          <a:lstStyle/>
          <a:p>
            <a:pPr>
              <a:lnSpc>
                <a:spcPct val="120000"/>
              </a:lnSpc>
              <a:defRPr sz="1600">
                <a:uFill>
                  <a:solidFill>
                    <a:srgbClr val="000000"/>
                  </a:solidFill>
                </a:uFill>
                <a:latin typeface="Arial"/>
                <a:ea typeface="Arial"/>
                <a:cs typeface="Arial"/>
                <a:sym typeface="Arial"/>
              </a:defRPr>
            </a:pPr>
            <a:r>
              <a:rPr b="1"/>
              <a:t>Pedagogy: </a:t>
            </a:r>
            <a:r>
              <a:t>Students assess what they remember from </a:t>
            </a:r>
            <a:r>
              <a:rPr/>
              <a:t>last </a:t>
            </a:r>
            <a:r>
              <a:rPr smtClean="0"/>
              <a:t>year</a:t>
            </a:r>
            <a:r>
              <a:rPr lang="en-US" smtClean="0"/>
              <a:t> about art</a:t>
            </a:r>
            <a:endParaRPr/>
          </a:p>
          <a:p>
            <a:pPr>
              <a:defRPr sz="1600">
                <a:uFill>
                  <a:solidFill>
                    <a:srgbClr val="000000"/>
                  </a:solidFill>
                </a:uFill>
                <a:latin typeface="Arial"/>
                <a:ea typeface="Arial"/>
                <a:cs typeface="Arial"/>
                <a:sym typeface="Arial"/>
              </a:defRPr>
            </a:pPr>
            <a:r>
              <a:rPr b="1"/>
              <a:t>Strategy:</a:t>
            </a:r>
            <a:r>
              <a:t> “I still can” statements</a:t>
            </a:r>
          </a:p>
        </p:txBody>
      </p:sp>
      <p:sp>
        <p:nvSpPr>
          <p:cNvPr id="691" name="Shape 691"/>
          <p:cNvSpPr/>
          <p:nvPr/>
        </p:nvSpPr>
        <p:spPr>
          <a:xfrm>
            <a:off x="-233760" y="-230039"/>
            <a:ext cx="9611520" cy="976810"/>
          </a:xfrm>
          <a:prstGeom prst="rect">
            <a:avLst/>
          </a:prstGeom>
          <a:solidFill>
            <a:srgbClr val="B51F20"/>
          </a:solidFill>
          <a:ln w="12700">
            <a:miter lim="400000"/>
          </a:ln>
          <a:effectLst>
            <a:outerShdw blurRad="38100" dist="23000" dir="5400000" rotWithShape="0">
              <a:srgbClr val="000000">
                <a:alpha val="35000"/>
              </a:srgbClr>
            </a:outerShdw>
          </a:effectLst>
        </p:spPr>
        <p:txBody>
          <a:bodyPr lIns="45719" rIns="45719" anchor="ctr"/>
          <a:lstStyle/>
          <a:p>
            <a:endParaRPr/>
          </a:p>
        </p:txBody>
      </p:sp>
      <p:sp>
        <p:nvSpPr>
          <p:cNvPr id="692" name="Shape 692"/>
          <p:cNvSpPr/>
          <p:nvPr/>
        </p:nvSpPr>
        <p:spPr>
          <a:xfrm>
            <a:off x="457200" y="-195262"/>
            <a:ext cx="8229600" cy="1143001"/>
          </a:xfrm>
          <a:prstGeom prst="rect">
            <a:avLst/>
          </a:prstGeom>
          <a:ln w="12700">
            <a:miter lim="400000"/>
          </a:ln>
          <a:extLst>
            <a:ext uri="{C572A759-6A51-4108-AA02-DFA0A04FC94B}">
              <ma14:wrappingTextBoxFlag xmlns="" xmlns:ma14="http://schemas.microsoft.com/office/mac/drawingml/2011/main" val="1"/>
            </a:ext>
          </a:extLst>
        </p:spPr>
        <p:txBody>
          <a:bodyPr lIns="45719" rIns="45719" anchor="ctr">
            <a:normAutofit/>
          </a:bodyPr>
          <a:lstStyle>
            <a:lvl1pPr algn="ctr">
              <a:defRPr sz="2800" b="1">
                <a:solidFill>
                  <a:srgbClr val="FFFFFF"/>
                </a:solidFill>
                <a:latin typeface="Arial"/>
                <a:ea typeface="Arial"/>
                <a:cs typeface="Arial"/>
                <a:sym typeface="Arial"/>
              </a:defRPr>
            </a:lvl1pPr>
          </a:lstStyle>
          <a:p>
            <a:r>
              <a:rPr lang="en-US"/>
              <a:t>Worksheet </a:t>
            </a:r>
            <a:r>
              <a:rPr lang="en-US" smtClean="0"/>
              <a:t>14     </a:t>
            </a:r>
            <a:r>
              <a:rPr smtClean="0"/>
              <a:t>Je </a:t>
            </a:r>
            <a:r>
              <a:t>peux toujours…</a:t>
            </a:r>
          </a:p>
        </p:txBody>
      </p:sp>
      <p:pic>
        <p:nvPicPr>
          <p:cNvPr id="693" name="image5.jpg" descr="EMCL_PP.jpg"/>
          <p:cNvPicPr>
            <a:picLocks noChangeAspect="1"/>
          </p:cNvPicPr>
          <p:nvPr/>
        </p:nvPicPr>
        <p:blipFill>
          <a:blip r:embed="rId3">
            <a:extLst/>
          </a:blip>
          <a:srcRect l="65224" t="87933"/>
          <a:stretch>
            <a:fillRect/>
          </a:stretch>
        </p:blipFill>
        <p:spPr>
          <a:xfrm>
            <a:off x="5964138" y="6030466"/>
            <a:ext cx="3179862" cy="827534"/>
          </a:xfrm>
          <a:prstGeom prst="rect">
            <a:avLst/>
          </a:prstGeom>
          <a:ln w="12700">
            <a:miter lim="400000"/>
          </a:ln>
        </p:spPr>
      </p:pic>
      <p:graphicFrame>
        <p:nvGraphicFramePr>
          <p:cNvPr id="694" name="Table 694"/>
          <p:cNvGraphicFramePr/>
          <p:nvPr>
            <p:extLst>
              <p:ext uri="{D42A27DB-BD31-4B8C-83A1-F6EECF244321}">
                <p14:modId xmlns:p14="http://schemas.microsoft.com/office/powerpoint/2010/main" val="3476678052"/>
              </p:ext>
            </p:extLst>
          </p:nvPr>
        </p:nvGraphicFramePr>
        <p:xfrm>
          <a:off x="457200" y="1857586"/>
          <a:ext cx="8293100" cy="3934796"/>
        </p:xfrm>
        <a:graphic>
          <a:graphicData uri="http://schemas.openxmlformats.org/drawingml/2006/table">
            <a:tbl>
              <a:tblPr firstRow="1" bandRow="1"/>
              <a:tblGrid>
                <a:gridCol w="4838700"/>
                <a:gridCol w="1727200"/>
                <a:gridCol w="1727200"/>
              </a:tblGrid>
              <a:tr h="539036">
                <a:tc gridSpan="3">
                  <a:txBody>
                    <a:bodyPr/>
                    <a:lstStyle/>
                    <a:p>
                      <a:pPr algn="l">
                        <a:defRPr sz="1800" b="0">
                          <a:solidFill>
                            <a:srgbClr val="000000"/>
                          </a:solidFill>
                        </a:defRPr>
                      </a:pPr>
                      <a:r>
                        <a:rPr sz="1900" b="1" dirty="0">
                          <a:solidFill>
                            <a:srgbClr val="FFFFFF"/>
                          </a:solidFill>
                          <a:uFill>
                            <a:solidFill>
                              <a:srgbClr val="000000"/>
                            </a:solidFill>
                          </a:uFill>
                          <a:latin typeface="Arial"/>
                          <a:ea typeface="Arial"/>
                          <a:cs typeface="Arial"/>
                          <a:sym typeface="Arial"/>
                        </a:rPr>
                        <a:t>  Je </a:t>
                      </a:r>
                      <a:r>
                        <a:rPr sz="1900" b="1" dirty="0" err="1">
                          <a:solidFill>
                            <a:srgbClr val="FFFFFF"/>
                          </a:solidFill>
                          <a:uFill>
                            <a:solidFill>
                              <a:srgbClr val="000000"/>
                            </a:solidFill>
                          </a:uFill>
                          <a:latin typeface="Arial"/>
                          <a:ea typeface="Arial"/>
                          <a:cs typeface="Arial"/>
                          <a:sym typeface="Arial"/>
                        </a:rPr>
                        <a:t>peux</a:t>
                      </a:r>
                      <a:r>
                        <a:rPr sz="1900" b="1" dirty="0">
                          <a:solidFill>
                            <a:srgbClr val="FFFFFF"/>
                          </a:solidFill>
                          <a:uFill>
                            <a:solidFill>
                              <a:srgbClr val="000000"/>
                            </a:solidFill>
                          </a:uFill>
                          <a:latin typeface="Arial"/>
                          <a:ea typeface="Arial"/>
                          <a:cs typeface="Arial"/>
                          <a:sym typeface="Arial"/>
                        </a:rPr>
                        <a:t> </a:t>
                      </a:r>
                      <a:r>
                        <a:rPr sz="1900" b="1" dirty="0" err="1">
                          <a:solidFill>
                            <a:srgbClr val="FFFFFF"/>
                          </a:solidFill>
                          <a:uFill>
                            <a:solidFill>
                              <a:srgbClr val="000000"/>
                            </a:solidFill>
                          </a:uFill>
                          <a:latin typeface="Arial"/>
                          <a:ea typeface="Arial"/>
                          <a:cs typeface="Arial"/>
                          <a:sym typeface="Arial"/>
                        </a:rPr>
                        <a:t>toujours</a:t>
                      </a:r>
                      <a:r>
                        <a:rPr sz="1900" b="1" dirty="0" smtClean="0">
                          <a:solidFill>
                            <a:srgbClr val="FFFFFF"/>
                          </a:solidFill>
                          <a:uFill>
                            <a:solidFill>
                              <a:srgbClr val="000000"/>
                            </a:solidFill>
                          </a:uFill>
                          <a:latin typeface="Arial"/>
                          <a:ea typeface="Arial"/>
                          <a:cs typeface="Arial"/>
                          <a:sym typeface="Arial"/>
                        </a:rPr>
                        <a:t>…</a:t>
                      </a:r>
                      <a:r>
                        <a:rPr lang="en-US" sz="1900" b="1" dirty="0" smtClean="0">
                          <a:solidFill>
                            <a:srgbClr val="FFFFFF"/>
                          </a:solidFill>
                          <a:uFill>
                            <a:solidFill>
                              <a:srgbClr val="000000"/>
                            </a:solidFill>
                          </a:uFill>
                          <a:latin typeface="Arial"/>
                          <a:ea typeface="Arial"/>
                          <a:cs typeface="Arial"/>
                          <a:sym typeface="Arial"/>
                        </a:rPr>
                        <a:t>                       </a:t>
                      </a:r>
                      <a:endParaRPr sz="1900" b="1" dirty="0">
                        <a:solidFill>
                          <a:srgbClr val="FFFFFF"/>
                        </a:solidFill>
                        <a:uFill>
                          <a:solidFill>
                            <a:srgbClr val="000000"/>
                          </a:solidFill>
                        </a:uFill>
                        <a:latin typeface="Arial"/>
                        <a:ea typeface="Arial"/>
                        <a:cs typeface="Arial"/>
                        <a:sym typeface="Arial"/>
                      </a:endParaRPr>
                    </a:p>
                  </a:txBody>
                  <a:tcPr marL="0" marR="0" marT="0" marB="0" anchor="ctr" horzOverflow="overflow"/>
                </a:tc>
                <a:tc hMerge="1">
                  <a:txBody>
                    <a:bodyPr/>
                    <a:lstStyle/>
                    <a:p>
                      <a:endParaRPr lang="en-US"/>
                    </a:p>
                  </a:txBody>
                  <a:tcPr/>
                </a:tc>
                <a:tc hMerge="1">
                  <a:txBody>
                    <a:bodyPr/>
                    <a:lstStyle/>
                    <a:p>
                      <a:endParaRPr lang="en-US"/>
                    </a:p>
                  </a:txBody>
                  <a:tcPr/>
                </a:tc>
              </a:tr>
              <a:tr h="679152">
                <a:tc>
                  <a:txBody>
                    <a:bodyPr/>
                    <a:lstStyle/>
                    <a:p>
                      <a:pPr algn="l">
                        <a:defRPr sz="1600">
                          <a:uFill>
                            <a:solidFill>
                              <a:srgbClr val="000000"/>
                            </a:solidFill>
                          </a:uFill>
                          <a:latin typeface="Arial"/>
                          <a:ea typeface="Arial"/>
                          <a:cs typeface="Arial"/>
                          <a:sym typeface="Arial"/>
                        </a:defRPr>
                      </a:pPr>
                      <a:r>
                        <a:rPr dirty="0"/>
                        <a:t>  </a:t>
                      </a:r>
                      <a:r>
                        <a:rPr dirty="0" err="1"/>
                        <a:t>reconnaître</a:t>
                      </a:r>
                      <a:r>
                        <a:rPr dirty="0"/>
                        <a:t> des tableaux du 19</a:t>
                      </a:r>
                      <a:r>
                        <a:rPr sz="1200" baseline="50000" dirty="0"/>
                        <a:t>e</a:t>
                      </a:r>
                      <a:r>
                        <a:rPr dirty="0"/>
                        <a:t> siècle</a:t>
                      </a:r>
                    </a:p>
                  </a:txBody>
                  <a:tcPr marL="0" marR="0" marT="0" marB="0" anchor="ctr" horzOverflow="overflow"/>
                </a:tc>
                <a:tc>
                  <a:txBody>
                    <a:bodyPr/>
                    <a:lstStyle/>
                    <a:p>
                      <a:pPr algn="l">
                        <a:defRPr sz="1600">
                          <a:uFill>
                            <a:solidFill>
                              <a:srgbClr val="000000"/>
                            </a:solidFill>
                          </a:uFill>
                          <a:latin typeface="Arial"/>
                          <a:ea typeface="Arial"/>
                          <a:cs typeface="Arial"/>
                          <a:sym typeface="Arial"/>
                        </a:defRPr>
                      </a:pPr>
                      <a:endParaRPr dirty="0"/>
                    </a:p>
                  </a:txBody>
                  <a:tcPr marL="0" marR="0" marT="0" marB="0" anchor="ctr" horzOverflow="overflow"/>
                </a:tc>
                <a:tc>
                  <a:txBody>
                    <a:bodyPr/>
                    <a:lstStyle/>
                    <a:p>
                      <a:pPr algn="l">
                        <a:defRPr sz="1600">
                          <a:uFill>
                            <a:solidFill>
                              <a:srgbClr val="000000"/>
                            </a:solidFill>
                          </a:uFill>
                          <a:latin typeface="Arial"/>
                          <a:ea typeface="Arial"/>
                          <a:cs typeface="Arial"/>
                          <a:sym typeface="Arial"/>
                        </a:defRPr>
                      </a:pPr>
                      <a:endParaRPr/>
                    </a:p>
                  </a:txBody>
                  <a:tcPr marL="0" marR="0" marT="0" marB="0" anchor="ctr" horzOverflow="overflow"/>
                </a:tc>
              </a:tr>
              <a:tr h="679152">
                <a:tc>
                  <a:txBody>
                    <a:bodyPr/>
                    <a:lstStyle/>
                    <a:p>
                      <a:pPr algn="l">
                        <a:defRPr sz="1600">
                          <a:uFill>
                            <a:solidFill>
                              <a:srgbClr val="000000"/>
                            </a:solidFill>
                          </a:uFill>
                          <a:latin typeface="Arial"/>
                          <a:ea typeface="Arial"/>
                          <a:cs typeface="Arial"/>
                          <a:sym typeface="Arial"/>
                        </a:defRPr>
                      </a:pPr>
                      <a:r>
                        <a:t>  distinguer l’Art nouveau de l’Art déco</a:t>
                      </a:r>
                    </a:p>
                  </a:txBody>
                  <a:tcPr marL="0" marR="0" marT="0" marB="0" anchor="ctr" horzOverflow="overflow"/>
                </a:tc>
                <a:tc>
                  <a:txBody>
                    <a:bodyPr/>
                    <a:lstStyle/>
                    <a:p>
                      <a:pPr algn="l">
                        <a:defRPr sz="1600">
                          <a:uFill>
                            <a:solidFill>
                              <a:srgbClr val="000000"/>
                            </a:solidFill>
                          </a:uFill>
                          <a:latin typeface="Arial"/>
                          <a:ea typeface="Arial"/>
                          <a:cs typeface="Arial"/>
                          <a:sym typeface="Arial"/>
                        </a:defRPr>
                      </a:pPr>
                      <a:endParaRPr/>
                    </a:p>
                  </a:txBody>
                  <a:tcPr marL="0" marR="0" marT="0" marB="0" anchor="ctr" horzOverflow="overflow"/>
                </a:tc>
                <a:tc>
                  <a:txBody>
                    <a:bodyPr/>
                    <a:lstStyle/>
                    <a:p>
                      <a:pPr algn="l">
                        <a:defRPr sz="1600">
                          <a:uFill>
                            <a:solidFill>
                              <a:srgbClr val="000000"/>
                            </a:solidFill>
                          </a:uFill>
                          <a:latin typeface="Arial"/>
                          <a:ea typeface="Arial"/>
                          <a:cs typeface="Arial"/>
                          <a:sym typeface="Arial"/>
                        </a:defRPr>
                      </a:pPr>
                      <a:endParaRPr/>
                    </a:p>
                  </a:txBody>
                  <a:tcPr marL="0" marR="0" marT="0" marB="0" anchor="ctr" horzOverflow="overflow"/>
                </a:tc>
              </a:tr>
              <a:tr h="679152">
                <a:tc>
                  <a:txBody>
                    <a:bodyPr/>
                    <a:lstStyle/>
                    <a:p>
                      <a:pPr algn="l">
                        <a:defRPr sz="1600">
                          <a:uFill>
                            <a:solidFill>
                              <a:srgbClr val="000000"/>
                            </a:solidFill>
                          </a:uFill>
                          <a:latin typeface="Arial"/>
                          <a:ea typeface="Arial"/>
                          <a:cs typeface="Arial"/>
                          <a:sym typeface="Arial"/>
                        </a:defRPr>
                      </a:pPr>
                      <a:r>
                        <a:t>  parler de la difference entre </a:t>
                      </a:r>
                      <a:r>
                        <a:rPr/>
                        <a:t>les </a:t>
                      </a:r>
                      <a:r>
                        <a:rPr smtClean="0"/>
                        <a:t>classes</a:t>
                      </a:r>
                      <a:r>
                        <a:rPr lang="en-US" smtClean="0"/>
                        <a:t> du 19</a:t>
                      </a:r>
                      <a:r>
                        <a:rPr lang="en-US" baseline="30000" smtClean="0"/>
                        <a:t>e</a:t>
                      </a:r>
                      <a:r>
                        <a:rPr lang="en-US" smtClean="0"/>
                        <a:t> siècle</a:t>
                      </a:r>
                      <a:endParaRPr/>
                    </a:p>
                  </a:txBody>
                  <a:tcPr marL="0" marR="0" marT="0" marB="0" anchor="ctr" horzOverflow="overflow"/>
                </a:tc>
                <a:tc>
                  <a:txBody>
                    <a:bodyPr/>
                    <a:lstStyle/>
                    <a:p>
                      <a:pPr algn="l">
                        <a:defRPr sz="1600">
                          <a:uFill>
                            <a:solidFill>
                              <a:srgbClr val="000000"/>
                            </a:solidFill>
                          </a:uFill>
                          <a:latin typeface="Arial"/>
                          <a:ea typeface="Arial"/>
                          <a:cs typeface="Arial"/>
                          <a:sym typeface="Arial"/>
                        </a:defRPr>
                      </a:pPr>
                      <a:endParaRPr/>
                    </a:p>
                  </a:txBody>
                  <a:tcPr marL="0" marR="0" marT="0" marB="0" anchor="ctr" horzOverflow="overflow"/>
                </a:tc>
                <a:tc>
                  <a:txBody>
                    <a:bodyPr/>
                    <a:lstStyle/>
                    <a:p>
                      <a:pPr algn="l">
                        <a:defRPr sz="1600">
                          <a:uFill>
                            <a:solidFill>
                              <a:srgbClr val="000000"/>
                            </a:solidFill>
                          </a:uFill>
                          <a:latin typeface="Arial"/>
                          <a:ea typeface="Arial"/>
                          <a:cs typeface="Arial"/>
                          <a:sym typeface="Arial"/>
                        </a:defRPr>
                      </a:pPr>
                      <a:endParaRPr/>
                    </a:p>
                  </a:txBody>
                  <a:tcPr marL="0" marR="0" marT="0" marB="0" anchor="ctr" horzOverflow="overflow"/>
                </a:tc>
              </a:tr>
              <a:tr h="679152">
                <a:tc>
                  <a:txBody>
                    <a:bodyPr/>
                    <a:lstStyle/>
                    <a:p>
                      <a:pPr algn="l">
                        <a:defRPr sz="1600">
                          <a:uFill>
                            <a:solidFill>
                              <a:srgbClr val="000000"/>
                            </a:solidFill>
                          </a:uFill>
                          <a:latin typeface="Arial"/>
                          <a:ea typeface="Arial"/>
                          <a:cs typeface="Arial"/>
                          <a:sym typeface="Arial"/>
                        </a:defRPr>
                      </a:pPr>
                      <a:r>
                        <a:t>  discuter des tableaux </a:t>
                      </a:r>
                    </a:p>
                  </a:txBody>
                  <a:tcPr marL="0" marR="0" marT="0" marB="0" anchor="ctr" horzOverflow="overflow"/>
                </a:tc>
                <a:tc>
                  <a:txBody>
                    <a:bodyPr/>
                    <a:lstStyle/>
                    <a:p>
                      <a:pPr algn="l">
                        <a:defRPr sz="1600">
                          <a:uFill>
                            <a:solidFill>
                              <a:srgbClr val="000000"/>
                            </a:solidFill>
                          </a:uFill>
                          <a:latin typeface="Arial"/>
                          <a:ea typeface="Arial"/>
                          <a:cs typeface="Arial"/>
                          <a:sym typeface="Arial"/>
                        </a:defRPr>
                      </a:pPr>
                      <a:endParaRPr/>
                    </a:p>
                  </a:txBody>
                  <a:tcPr marL="0" marR="0" marT="0" marB="0" anchor="ctr" horzOverflow="overflow"/>
                </a:tc>
                <a:tc>
                  <a:txBody>
                    <a:bodyPr/>
                    <a:lstStyle/>
                    <a:p>
                      <a:pPr algn="l">
                        <a:defRPr sz="1600">
                          <a:uFill>
                            <a:solidFill>
                              <a:srgbClr val="000000"/>
                            </a:solidFill>
                          </a:uFill>
                          <a:latin typeface="Arial"/>
                          <a:ea typeface="Arial"/>
                          <a:cs typeface="Arial"/>
                          <a:sym typeface="Arial"/>
                        </a:defRPr>
                      </a:pPr>
                      <a:endParaRPr/>
                    </a:p>
                  </a:txBody>
                  <a:tcPr marL="0" marR="0" marT="0" marB="0" anchor="ctr" horzOverflow="overflow"/>
                </a:tc>
              </a:tr>
              <a:tr h="679152">
                <a:tc>
                  <a:txBody>
                    <a:bodyPr/>
                    <a:lstStyle/>
                    <a:p>
                      <a:pPr algn="l">
                        <a:defRPr sz="1600">
                          <a:uFill>
                            <a:solidFill>
                              <a:srgbClr val="000000"/>
                            </a:solidFill>
                          </a:uFill>
                          <a:latin typeface="Arial"/>
                          <a:ea typeface="Arial"/>
                          <a:cs typeface="Arial"/>
                          <a:sym typeface="Arial"/>
                        </a:defRPr>
                      </a:pPr>
                      <a:r>
                        <a:t>  décrire des tableaux</a:t>
                      </a:r>
                    </a:p>
                  </a:txBody>
                  <a:tcPr marL="0" marR="0" marT="0" marB="0" anchor="ctr" horzOverflow="overflow"/>
                </a:tc>
                <a:tc>
                  <a:txBody>
                    <a:bodyPr/>
                    <a:lstStyle/>
                    <a:p>
                      <a:pPr algn="l">
                        <a:defRPr sz="1600">
                          <a:uFill>
                            <a:solidFill>
                              <a:srgbClr val="000000"/>
                            </a:solidFill>
                          </a:uFill>
                          <a:latin typeface="Arial"/>
                          <a:ea typeface="Arial"/>
                          <a:cs typeface="Arial"/>
                          <a:sym typeface="Arial"/>
                        </a:defRPr>
                      </a:pPr>
                      <a:endParaRPr/>
                    </a:p>
                  </a:txBody>
                  <a:tcPr marL="0" marR="0" marT="0" marB="0" anchor="ctr" horzOverflow="overflow"/>
                </a:tc>
                <a:tc>
                  <a:txBody>
                    <a:bodyPr/>
                    <a:lstStyle/>
                    <a:p>
                      <a:pPr algn="l">
                        <a:defRPr sz="1600">
                          <a:uFill>
                            <a:solidFill>
                              <a:srgbClr val="000000"/>
                            </a:solidFill>
                          </a:uFill>
                          <a:latin typeface="Arial"/>
                          <a:ea typeface="Arial"/>
                          <a:cs typeface="Arial"/>
                          <a:sym typeface="Arial"/>
                        </a:defRPr>
                      </a:pPr>
                      <a:endParaRPr/>
                    </a:p>
                  </a:txBody>
                  <a:tcPr marL="0" marR="0" marT="0" marB="0" anchor="ctr" horzOverflow="overflow"/>
                </a:tc>
              </a:tr>
            </a:tbl>
          </a:graphicData>
        </a:graphic>
      </p:graphicFrame>
    </p:spTree>
    <p:extLst>
      <p:ext uri="{BB962C8B-B14F-4D97-AF65-F5344CB8AC3E}">
        <p14:creationId xmlns:p14="http://schemas.microsoft.com/office/powerpoint/2010/main" val="1187916026"/>
      </p:ext>
    </p:extLst>
  </p:cSld>
  <p:clrMapOvr>
    <a:masterClrMapping/>
  </p:clrMapOvr>
  <p:transition spd="slow"/>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1" name="palette.png"/>
          <p:cNvPicPr>
            <a:picLocks noChangeAspect="1"/>
          </p:cNvPicPr>
          <p:nvPr/>
        </p:nvPicPr>
        <p:blipFill>
          <a:blip r:embed="rId2">
            <a:extLst/>
          </a:blip>
          <a:stretch>
            <a:fillRect/>
          </a:stretch>
        </p:blipFill>
        <p:spPr>
          <a:xfrm>
            <a:off x="-4137167" y="3337983"/>
            <a:ext cx="7518400" cy="5499100"/>
          </a:xfrm>
          <a:prstGeom prst="rect">
            <a:avLst/>
          </a:prstGeom>
          <a:ln w="12700">
            <a:miter lim="400000"/>
          </a:ln>
        </p:spPr>
      </p:pic>
      <p:sp>
        <p:nvSpPr>
          <p:cNvPr id="182" name="Shape 182"/>
          <p:cNvSpPr>
            <a:spLocks noGrp="1"/>
          </p:cNvSpPr>
          <p:nvPr>
            <p:ph type="title"/>
          </p:nvPr>
        </p:nvSpPr>
        <p:spPr>
          <a:xfrm>
            <a:off x="457200" y="147638"/>
            <a:ext cx="8229600" cy="1143001"/>
          </a:xfrm>
          <a:prstGeom prst="rect">
            <a:avLst/>
          </a:prstGeom>
        </p:spPr>
        <p:txBody>
          <a:bodyPr/>
          <a:lstStyle/>
          <a:p>
            <a:r>
              <a:t> </a:t>
            </a:r>
          </a:p>
        </p:txBody>
      </p:sp>
      <p:sp>
        <p:nvSpPr>
          <p:cNvPr id="183" name="Shape 183"/>
          <p:cNvSpPr/>
          <p:nvPr/>
        </p:nvSpPr>
        <p:spPr>
          <a:xfrm>
            <a:off x="254000" y="863600"/>
            <a:ext cx="8229600" cy="528638"/>
          </a:xfrm>
          <a:prstGeom prst="rect">
            <a:avLst/>
          </a:prstGeom>
          <a:ln w="12700">
            <a:miter lim="400000"/>
          </a:ln>
          <a:extLst>
            <a:ext uri="{C572A759-6A51-4108-AA02-DFA0A04FC94B}">
              <ma14:wrappingTextBoxFlag xmlns="" xmlns:ma14="http://schemas.microsoft.com/office/mac/drawingml/2011/main" val="1"/>
            </a:ext>
          </a:extLst>
        </p:spPr>
        <p:txBody>
          <a:bodyPr lIns="45719" rIns="45719">
            <a:normAutofit/>
          </a:bodyPr>
          <a:lstStyle>
            <a:lvl1pPr>
              <a:spcBef>
                <a:spcPts val="500"/>
              </a:spcBef>
              <a:defRPr sz="2600" b="1">
                <a:solidFill>
                  <a:srgbClr val="B51F20"/>
                </a:solidFill>
                <a:latin typeface="Arial"/>
                <a:ea typeface="Arial"/>
                <a:cs typeface="Arial"/>
                <a:sym typeface="Arial"/>
              </a:defRPr>
            </a:lvl1pPr>
          </a:lstStyle>
          <a:p>
            <a:r>
              <a:rPr lang="en-US" dirty="0" smtClean="0"/>
              <a:t>Interpersonal Speaking: </a:t>
            </a:r>
            <a:r>
              <a:rPr dirty="0" smtClean="0"/>
              <a:t>Est-</a:t>
            </a:r>
            <a:r>
              <a:rPr dirty="0" err="1" smtClean="0"/>
              <a:t>ce</a:t>
            </a:r>
            <a:r>
              <a:rPr dirty="0" smtClean="0"/>
              <a:t> </a:t>
            </a:r>
            <a:r>
              <a:rPr dirty="0"/>
              <a:t>que </a:t>
            </a:r>
            <a:r>
              <a:rPr dirty="0" err="1"/>
              <a:t>tu</a:t>
            </a:r>
            <a:r>
              <a:rPr dirty="0"/>
              <a:t> </a:t>
            </a:r>
            <a:r>
              <a:rPr dirty="0" err="1" smtClean="0"/>
              <a:t>aimes</a:t>
            </a:r>
            <a:r>
              <a:rPr dirty="0" smtClean="0"/>
              <a:t>…?</a:t>
            </a:r>
            <a:endParaRPr dirty="0"/>
          </a:p>
        </p:txBody>
      </p:sp>
      <p:sp>
        <p:nvSpPr>
          <p:cNvPr id="184" name="Shape 184"/>
          <p:cNvSpPr/>
          <p:nvPr/>
        </p:nvSpPr>
        <p:spPr>
          <a:xfrm>
            <a:off x="-233760" y="-230039"/>
            <a:ext cx="9611520" cy="976810"/>
          </a:xfrm>
          <a:prstGeom prst="rect">
            <a:avLst/>
          </a:prstGeom>
          <a:solidFill>
            <a:srgbClr val="B51F20"/>
          </a:solidFill>
          <a:ln w="12700">
            <a:miter lim="400000"/>
          </a:ln>
          <a:effectLst>
            <a:outerShdw blurRad="38100" dist="23000" dir="5400000" rotWithShape="0">
              <a:srgbClr val="000000">
                <a:alpha val="35000"/>
              </a:srgbClr>
            </a:outerShdw>
          </a:effectLst>
        </p:spPr>
        <p:txBody>
          <a:bodyPr lIns="45719" rIns="45719" anchor="ctr"/>
          <a:lstStyle/>
          <a:p>
            <a:endParaRPr/>
          </a:p>
        </p:txBody>
      </p:sp>
      <p:sp>
        <p:nvSpPr>
          <p:cNvPr id="185" name="Shape 185"/>
          <p:cNvSpPr/>
          <p:nvPr/>
        </p:nvSpPr>
        <p:spPr>
          <a:xfrm>
            <a:off x="457200" y="-195262"/>
            <a:ext cx="8229600" cy="1143001"/>
          </a:xfrm>
          <a:prstGeom prst="rect">
            <a:avLst/>
          </a:prstGeom>
          <a:ln w="12700">
            <a:miter lim="400000"/>
          </a:ln>
          <a:extLst>
            <a:ext uri="{C572A759-6A51-4108-AA02-DFA0A04FC94B}">
              <ma14:wrappingTextBoxFlag xmlns="" xmlns:ma14="http://schemas.microsoft.com/office/mac/drawingml/2011/main" val="1"/>
            </a:ext>
          </a:extLst>
        </p:spPr>
        <p:txBody>
          <a:bodyPr lIns="45719" rIns="45719" anchor="ctr">
            <a:normAutofit/>
          </a:bodyPr>
          <a:lstStyle>
            <a:lvl1pPr algn="ctr">
              <a:defRPr sz="2800" b="1">
                <a:solidFill>
                  <a:srgbClr val="FFFFFF"/>
                </a:solidFill>
                <a:latin typeface="Arial"/>
                <a:ea typeface="Arial"/>
                <a:cs typeface="Arial"/>
                <a:sym typeface="Arial"/>
              </a:defRPr>
            </a:lvl1pPr>
          </a:lstStyle>
          <a:p>
            <a:r>
              <a:rPr lang="en-US" smtClean="0"/>
              <a:t>Worksheet 2.1   </a:t>
            </a:r>
            <a:r>
              <a:rPr smtClean="0"/>
              <a:t>Un </a:t>
            </a:r>
            <a:r>
              <a:t>sondage entre èlèves</a:t>
            </a:r>
          </a:p>
        </p:txBody>
      </p:sp>
      <p:sp>
        <p:nvSpPr>
          <p:cNvPr id="186" name="Shape 186"/>
          <p:cNvSpPr/>
          <p:nvPr/>
        </p:nvSpPr>
        <p:spPr>
          <a:xfrm>
            <a:off x="254000" y="1435100"/>
            <a:ext cx="8229600" cy="750938"/>
          </a:xfrm>
          <a:prstGeom prst="rect">
            <a:avLst/>
          </a:prstGeom>
          <a:ln w="12700">
            <a:miter lim="400000"/>
          </a:ln>
          <a:extLst>
            <a:ext uri="{C572A759-6A51-4108-AA02-DFA0A04FC94B}">
              <ma14:wrappingTextBoxFlag xmlns="" xmlns:ma14="http://schemas.microsoft.com/office/mac/drawingml/2011/main" val="1"/>
            </a:ext>
          </a:extLst>
        </p:spPr>
        <p:txBody>
          <a:bodyPr lIns="45719" rIns="45719">
            <a:normAutofit/>
          </a:bodyPr>
          <a:lstStyle>
            <a:lvl1pPr defTabSz="425195">
              <a:spcBef>
                <a:spcPts val="500"/>
              </a:spcBef>
              <a:defRPr sz="1674" i="1">
                <a:latin typeface="Arial"/>
                <a:ea typeface="Arial"/>
                <a:cs typeface="Arial"/>
                <a:sym typeface="Arial"/>
              </a:defRPr>
            </a:lvl1pPr>
          </a:lstStyle>
          <a:p>
            <a:r>
              <a:t>Trouvez les élèves en classe qui sont artistiques. Notez les arts qu’ils font. Demandez-leur de signer votre papier avec leurs initials s’ils font au moins un type d’art.</a:t>
            </a:r>
          </a:p>
        </p:txBody>
      </p:sp>
      <p:graphicFrame>
        <p:nvGraphicFramePr>
          <p:cNvPr id="187" name="Table 187"/>
          <p:cNvGraphicFramePr/>
          <p:nvPr/>
        </p:nvGraphicFramePr>
        <p:xfrm>
          <a:off x="622647" y="2279699"/>
          <a:ext cx="7911404" cy="4145280"/>
        </p:xfrm>
        <a:graphic>
          <a:graphicData uri="http://schemas.openxmlformats.org/drawingml/2006/table">
            <a:tbl>
              <a:tblPr bandRow="1"/>
              <a:tblGrid>
                <a:gridCol w="1028700"/>
                <a:gridCol w="3377852"/>
                <a:gridCol w="3504852"/>
              </a:tblGrid>
              <a:tr h="508000">
                <a:tc>
                  <a:txBody>
                    <a:bodyPr/>
                    <a:lstStyle/>
                    <a:p>
                      <a:pPr algn="l">
                        <a:defRPr sz="1800"/>
                      </a:pPr>
                      <a:endParaRP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algn="l">
                        <a:lnSpc>
                          <a:spcPct val="200000"/>
                        </a:lnSpc>
                        <a:defRPr sz="1800"/>
                      </a:pPr>
                      <a:r>
                        <a:rPr sz="1700">
                          <a:uFill>
                            <a:solidFill>
                              <a:srgbClr val="000000"/>
                            </a:solidFill>
                          </a:uFill>
                          <a:latin typeface="Arial"/>
                          <a:ea typeface="Arial"/>
                          <a:cs typeface="Arial"/>
                          <a:sym typeface="Arial"/>
                        </a:rPr>
                        <a:t> concevoir des vêtements</a:t>
                      </a:r>
                    </a:p>
                  </a:txBody>
                  <a:tcPr marL="0" marR="0" marT="0" marB="0" anchor="ctr"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algn="l">
                        <a:defRPr sz="1800"/>
                      </a:pPr>
                      <a:endParaRP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FFFFFF"/>
                    </a:solidFill>
                  </a:tcPr>
                </a:tc>
              </a:tr>
              <a:tr h="508000">
                <a:tc>
                  <a:txBody>
                    <a:bodyPr/>
                    <a:lstStyle/>
                    <a:p>
                      <a:pPr algn="l">
                        <a:defRPr sz="1800"/>
                      </a:pPr>
                      <a:endParaRP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algn="l">
                        <a:lnSpc>
                          <a:spcPct val="200000"/>
                        </a:lnSpc>
                        <a:defRPr sz="1800"/>
                      </a:pPr>
                      <a:r>
                        <a:rPr sz="1700">
                          <a:uFill>
                            <a:solidFill>
                              <a:srgbClr val="000000"/>
                            </a:solidFill>
                          </a:uFill>
                          <a:latin typeface="Arial"/>
                          <a:ea typeface="Arial"/>
                          <a:cs typeface="Arial"/>
                          <a:sym typeface="Arial"/>
                        </a:rPr>
                        <a:t> coudre</a:t>
                      </a:r>
                    </a:p>
                  </a:txBody>
                  <a:tcPr marL="0" marR="0" marT="0" marB="0" anchor="ctr"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algn="l">
                        <a:defRPr sz="1800"/>
                      </a:pPr>
                      <a:endParaRP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FFFFFF"/>
                    </a:solidFill>
                  </a:tcPr>
                </a:tc>
              </a:tr>
              <a:tr h="508000">
                <a:tc>
                  <a:txBody>
                    <a:bodyPr/>
                    <a:lstStyle/>
                    <a:p>
                      <a:pPr algn="l">
                        <a:defRPr sz="1800"/>
                      </a:pPr>
                      <a:endParaRP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algn="l">
                        <a:lnSpc>
                          <a:spcPct val="200000"/>
                        </a:lnSpc>
                        <a:defRPr sz="1800"/>
                      </a:pPr>
                      <a:r>
                        <a:rPr sz="1700">
                          <a:uFill>
                            <a:solidFill>
                              <a:srgbClr val="000000"/>
                            </a:solidFill>
                          </a:uFill>
                          <a:latin typeface="Arial"/>
                          <a:ea typeface="Arial"/>
                          <a:cs typeface="Arial"/>
                          <a:sym typeface="Arial"/>
                        </a:rPr>
                        <a:t> créer des bandes dessinées</a:t>
                      </a:r>
                    </a:p>
                  </a:txBody>
                  <a:tcPr marL="0" marR="0" marT="0" marB="0" anchor="ctr"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algn="l">
                        <a:defRPr sz="1800"/>
                      </a:pPr>
                      <a:endParaRP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FFFFFF"/>
                    </a:solidFill>
                  </a:tcPr>
                </a:tc>
              </a:tr>
              <a:tr h="508000">
                <a:tc>
                  <a:txBody>
                    <a:bodyPr/>
                    <a:lstStyle/>
                    <a:p>
                      <a:pPr algn="l">
                        <a:defRPr sz="1800"/>
                      </a:pPr>
                      <a:endParaRP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algn="l">
                        <a:lnSpc>
                          <a:spcPct val="200000"/>
                        </a:lnSpc>
                        <a:defRPr sz="1800"/>
                      </a:pPr>
                      <a:r>
                        <a:rPr sz="1700">
                          <a:uFill>
                            <a:solidFill>
                              <a:srgbClr val="000000"/>
                            </a:solidFill>
                          </a:uFill>
                          <a:latin typeface="Arial"/>
                          <a:ea typeface="Arial"/>
                          <a:cs typeface="Arial"/>
                          <a:sym typeface="Arial"/>
                        </a:rPr>
                        <a:t> dessiner</a:t>
                      </a:r>
                    </a:p>
                  </a:txBody>
                  <a:tcPr marL="0" marR="0" marT="0" marB="0" anchor="ctr"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algn="l">
                        <a:defRPr sz="1800"/>
                      </a:pPr>
                      <a:endParaRP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FFFFFF"/>
                    </a:solidFill>
                  </a:tcPr>
                </a:tc>
              </a:tr>
              <a:tr h="508000">
                <a:tc>
                  <a:txBody>
                    <a:bodyPr/>
                    <a:lstStyle/>
                    <a:p>
                      <a:pPr algn="l">
                        <a:defRPr sz="1800"/>
                      </a:pPr>
                      <a:endParaRP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algn="l">
                        <a:lnSpc>
                          <a:spcPct val="200000"/>
                        </a:lnSpc>
                        <a:defRPr sz="1800"/>
                      </a:pPr>
                      <a:r>
                        <a:rPr sz="1700">
                          <a:uFill>
                            <a:solidFill>
                              <a:srgbClr val="000000"/>
                            </a:solidFill>
                          </a:uFill>
                          <a:latin typeface="Arial"/>
                          <a:ea typeface="Arial"/>
                          <a:cs typeface="Arial"/>
                          <a:sym typeface="Arial"/>
                        </a:rPr>
                        <a:t> faire art généré par ordinateur</a:t>
                      </a:r>
                    </a:p>
                  </a:txBody>
                  <a:tcPr marL="0" marR="0" marT="0" marB="0" anchor="ctr"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algn="l">
                        <a:defRPr sz="1800"/>
                      </a:pPr>
                      <a:endParaRP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FFFFFF"/>
                    </a:solidFill>
                  </a:tcPr>
                </a:tc>
              </a:tr>
              <a:tr h="508000">
                <a:tc>
                  <a:txBody>
                    <a:bodyPr/>
                    <a:lstStyle/>
                    <a:p>
                      <a:pPr algn="l">
                        <a:defRPr sz="1800"/>
                      </a:pPr>
                      <a:endParaRP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algn="l">
                        <a:lnSpc>
                          <a:spcPct val="200000"/>
                        </a:lnSpc>
                        <a:defRPr sz="1800"/>
                      </a:pPr>
                      <a:r>
                        <a:rPr sz="1700">
                          <a:uFill>
                            <a:solidFill>
                              <a:srgbClr val="000000"/>
                            </a:solidFill>
                          </a:uFill>
                          <a:latin typeface="Arial"/>
                          <a:ea typeface="Arial"/>
                          <a:cs typeface="Arial"/>
                          <a:sym typeface="Arial"/>
                        </a:rPr>
                        <a:t> faire de la poterie</a:t>
                      </a:r>
                    </a:p>
                  </a:txBody>
                  <a:tcPr marL="0" marR="0" marT="0" marB="0" anchor="ctr"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algn="l">
                        <a:defRPr sz="1800"/>
                      </a:pPr>
                      <a:endParaRP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FFFFFF"/>
                    </a:solidFill>
                  </a:tcPr>
                </a:tc>
              </a:tr>
              <a:tr h="508000">
                <a:tc>
                  <a:txBody>
                    <a:bodyPr/>
                    <a:lstStyle/>
                    <a:p>
                      <a:pPr algn="l">
                        <a:defRPr sz="1800"/>
                      </a:pPr>
                      <a:endParaRP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algn="l">
                        <a:lnSpc>
                          <a:spcPct val="200000"/>
                        </a:lnSpc>
                        <a:defRPr sz="1800"/>
                      </a:pPr>
                      <a:r>
                        <a:rPr sz="1700">
                          <a:uFill>
                            <a:solidFill>
                              <a:srgbClr val="000000"/>
                            </a:solidFill>
                          </a:uFill>
                          <a:latin typeface="Arial"/>
                          <a:ea typeface="Arial"/>
                          <a:cs typeface="Arial"/>
                          <a:sym typeface="Arial"/>
                        </a:rPr>
                        <a:t> faire de la sculpture</a:t>
                      </a:r>
                    </a:p>
                  </a:txBody>
                  <a:tcPr marL="0" marR="0" marT="0" marB="0" anchor="ctr"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algn="l">
                        <a:defRPr sz="1800"/>
                      </a:pPr>
                      <a:endParaRP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FFFFFF"/>
                    </a:solidFill>
                  </a:tcPr>
                </a:tc>
              </a:tr>
              <a:tr h="508000">
                <a:tc>
                  <a:txBody>
                    <a:bodyPr/>
                    <a:lstStyle/>
                    <a:p>
                      <a:pPr algn="l">
                        <a:defRPr sz="1800"/>
                      </a:pPr>
                      <a:endParaRP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algn="l">
                        <a:lnSpc>
                          <a:spcPct val="200000"/>
                        </a:lnSpc>
                        <a:defRPr sz="1800"/>
                      </a:pPr>
                      <a:r>
                        <a:rPr sz="1700">
                          <a:uFill>
                            <a:solidFill>
                              <a:srgbClr val="000000"/>
                            </a:solidFill>
                          </a:uFill>
                          <a:latin typeface="Arial"/>
                          <a:ea typeface="Arial"/>
                          <a:cs typeface="Arial"/>
                          <a:sym typeface="Arial"/>
                        </a:rPr>
                        <a:t> faire des affiches</a:t>
                      </a:r>
                    </a:p>
                  </a:txBody>
                  <a:tcPr marL="0" marR="0" marT="0" marB="0" anchor="ctr"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algn="l">
                        <a:defRPr sz="1800"/>
                      </a:pPr>
                      <a:endParaRP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FFFFFF"/>
                    </a:solidFill>
                  </a:tcPr>
                </a:tc>
              </a:tr>
            </a:tbl>
          </a:graphicData>
        </a:graphic>
      </p:graphicFrame>
      <p:pic>
        <p:nvPicPr>
          <p:cNvPr id="188" name="Screen Shot 2015-11-13 at 10.01.40 AM.png"/>
          <p:cNvPicPr>
            <a:picLocks noChangeAspect="1"/>
          </p:cNvPicPr>
          <p:nvPr/>
        </p:nvPicPr>
        <p:blipFill>
          <a:blip r:embed="rId3">
            <a:extLst/>
          </a:blip>
          <a:srcRect t="14269" b="14269"/>
          <a:stretch>
            <a:fillRect/>
          </a:stretch>
        </p:blipFill>
        <p:spPr>
          <a:xfrm>
            <a:off x="645694" y="2298760"/>
            <a:ext cx="969212" cy="465547"/>
          </a:xfrm>
          <a:prstGeom prst="rect">
            <a:avLst/>
          </a:prstGeom>
          <a:ln w="12700">
            <a:miter lim="400000"/>
          </a:ln>
        </p:spPr>
      </p:pic>
      <p:pic>
        <p:nvPicPr>
          <p:cNvPr id="189" name="Screen Shot 2015-11-13 at 10.07.09 AM.png"/>
          <p:cNvPicPr>
            <a:picLocks noChangeAspect="1"/>
          </p:cNvPicPr>
          <p:nvPr/>
        </p:nvPicPr>
        <p:blipFill>
          <a:blip r:embed="rId4">
            <a:extLst/>
          </a:blip>
          <a:srcRect t="10950" b="48531"/>
          <a:stretch>
            <a:fillRect/>
          </a:stretch>
        </p:blipFill>
        <p:spPr>
          <a:xfrm>
            <a:off x="645694" y="2806760"/>
            <a:ext cx="969212" cy="465547"/>
          </a:xfrm>
          <a:prstGeom prst="rect">
            <a:avLst/>
          </a:prstGeom>
          <a:ln w="12700">
            <a:miter lim="400000"/>
          </a:ln>
        </p:spPr>
      </p:pic>
      <p:pic>
        <p:nvPicPr>
          <p:cNvPr id="190" name="Screen Shot 2015-11-13 at 10.05.48 AM.png"/>
          <p:cNvPicPr>
            <a:picLocks noChangeAspect="1"/>
          </p:cNvPicPr>
          <p:nvPr/>
        </p:nvPicPr>
        <p:blipFill>
          <a:blip r:embed="rId5">
            <a:extLst/>
          </a:blip>
          <a:srcRect t="25407" b="25407"/>
          <a:stretch>
            <a:fillRect/>
          </a:stretch>
        </p:blipFill>
        <p:spPr>
          <a:xfrm>
            <a:off x="645694" y="3314760"/>
            <a:ext cx="969212" cy="465547"/>
          </a:xfrm>
          <a:prstGeom prst="rect">
            <a:avLst/>
          </a:prstGeom>
          <a:ln w="12700">
            <a:miter lim="400000"/>
          </a:ln>
        </p:spPr>
      </p:pic>
      <p:pic>
        <p:nvPicPr>
          <p:cNvPr id="191" name="Screen Shot 2015-11-13 at 10.12.57 AM.png"/>
          <p:cNvPicPr>
            <a:picLocks noChangeAspect="1"/>
          </p:cNvPicPr>
          <p:nvPr/>
        </p:nvPicPr>
        <p:blipFill>
          <a:blip r:embed="rId6">
            <a:extLst/>
          </a:blip>
          <a:srcRect t="9871" b="9871"/>
          <a:stretch>
            <a:fillRect/>
          </a:stretch>
        </p:blipFill>
        <p:spPr>
          <a:xfrm>
            <a:off x="645694" y="3822759"/>
            <a:ext cx="969212" cy="465548"/>
          </a:xfrm>
          <a:prstGeom prst="rect">
            <a:avLst/>
          </a:prstGeom>
          <a:ln w="12700">
            <a:miter lim="400000"/>
          </a:ln>
        </p:spPr>
      </p:pic>
      <p:pic>
        <p:nvPicPr>
          <p:cNvPr id="192" name="Screen Shot 2015-11-13 at 10.16.04 AM.png"/>
          <p:cNvPicPr>
            <a:picLocks noChangeAspect="1"/>
          </p:cNvPicPr>
          <p:nvPr/>
        </p:nvPicPr>
        <p:blipFill>
          <a:blip r:embed="rId7">
            <a:extLst/>
          </a:blip>
          <a:srcRect t="14650" b="14650"/>
          <a:stretch>
            <a:fillRect/>
          </a:stretch>
        </p:blipFill>
        <p:spPr>
          <a:xfrm>
            <a:off x="645694" y="4330759"/>
            <a:ext cx="969212" cy="465548"/>
          </a:xfrm>
          <a:prstGeom prst="rect">
            <a:avLst/>
          </a:prstGeom>
          <a:ln w="12700">
            <a:miter lim="400000"/>
          </a:ln>
        </p:spPr>
      </p:pic>
      <p:pic>
        <p:nvPicPr>
          <p:cNvPr id="193" name="Screen Shot 2015-11-13 at 10.17.04 AM.png"/>
          <p:cNvPicPr>
            <a:picLocks noChangeAspect="1"/>
          </p:cNvPicPr>
          <p:nvPr/>
        </p:nvPicPr>
        <p:blipFill>
          <a:blip r:embed="rId8">
            <a:extLst/>
          </a:blip>
          <a:srcRect t="12710" b="12710"/>
          <a:stretch>
            <a:fillRect/>
          </a:stretch>
        </p:blipFill>
        <p:spPr>
          <a:xfrm>
            <a:off x="645694" y="4838760"/>
            <a:ext cx="969212" cy="465547"/>
          </a:xfrm>
          <a:prstGeom prst="rect">
            <a:avLst/>
          </a:prstGeom>
          <a:ln w="12700">
            <a:miter lim="400000"/>
          </a:ln>
        </p:spPr>
      </p:pic>
      <p:pic>
        <p:nvPicPr>
          <p:cNvPr id="194" name="Screen Shot 2015-11-13 at 10.21.24 AM.png"/>
          <p:cNvPicPr>
            <a:picLocks noChangeAspect="1"/>
          </p:cNvPicPr>
          <p:nvPr/>
        </p:nvPicPr>
        <p:blipFill>
          <a:blip r:embed="rId9">
            <a:extLst/>
          </a:blip>
          <a:srcRect t="19144" b="19144"/>
          <a:stretch>
            <a:fillRect/>
          </a:stretch>
        </p:blipFill>
        <p:spPr>
          <a:xfrm>
            <a:off x="645694" y="5346760"/>
            <a:ext cx="969212" cy="465547"/>
          </a:xfrm>
          <a:prstGeom prst="rect">
            <a:avLst/>
          </a:prstGeom>
          <a:ln w="12700">
            <a:miter lim="400000"/>
          </a:ln>
        </p:spPr>
      </p:pic>
      <p:pic>
        <p:nvPicPr>
          <p:cNvPr id="195" name="Screen Shot 2015-11-13 at 10.22.17 AM.png"/>
          <p:cNvPicPr>
            <a:picLocks noChangeAspect="1"/>
          </p:cNvPicPr>
          <p:nvPr/>
        </p:nvPicPr>
        <p:blipFill>
          <a:blip r:embed="rId10">
            <a:extLst/>
          </a:blip>
          <a:srcRect t="12493" b="12493"/>
          <a:stretch>
            <a:fillRect/>
          </a:stretch>
        </p:blipFill>
        <p:spPr>
          <a:xfrm>
            <a:off x="645694" y="5854759"/>
            <a:ext cx="969212" cy="465548"/>
          </a:xfrm>
          <a:prstGeom prst="rect">
            <a:avLst/>
          </a:prstGeom>
          <a:ln w="12700">
            <a:miter lim="400000"/>
          </a:ln>
        </p:spPr>
      </p:pic>
    </p:spTree>
    <p:extLst>
      <p:ext uri="{BB962C8B-B14F-4D97-AF65-F5344CB8AC3E}">
        <p14:creationId xmlns:p14="http://schemas.microsoft.com/office/powerpoint/2010/main" val="4260296674"/>
      </p:ext>
    </p:extLst>
  </p:cSld>
  <p:clrMapOvr>
    <a:masterClrMapping/>
  </p:clrMapOvr>
  <p:transition spd="slow"/>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9" name="palette.png"/>
          <p:cNvPicPr>
            <a:picLocks noChangeAspect="1"/>
          </p:cNvPicPr>
          <p:nvPr/>
        </p:nvPicPr>
        <p:blipFill>
          <a:blip r:embed="rId2">
            <a:extLst/>
          </a:blip>
          <a:stretch>
            <a:fillRect/>
          </a:stretch>
        </p:blipFill>
        <p:spPr>
          <a:xfrm>
            <a:off x="939800" y="895350"/>
            <a:ext cx="7518400" cy="5499100"/>
          </a:xfrm>
          <a:prstGeom prst="rect">
            <a:avLst/>
          </a:prstGeom>
          <a:ln w="12700">
            <a:miter lim="400000"/>
          </a:ln>
        </p:spPr>
      </p:pic>
      <p:sp>
        <p:nvSpPr>
          <p:cNvPr id="770" name="Shape 770"/>
          <p:cNvSpPr/>
          <p:nvPr/>
        </p:nvSpPr>
        <p:spPr>
          <a:xfrm>
            <a:off x="-233760" y="-230039"/>
            <a:ext cx="9611520" cy="976810"/>
          </a:xfrm>
          <a:prstGeom prst="rect">
            <a:avLst/>
          </a:prstGeom>
          <a:solidFill>
            <a:srgbClr val="B51F20"/>
          </a:solidFill>
          <a:ln w="12700">
            <a:miter lim="400000"/>
          </a:ln>
          <a:effectLst>
            <a:outerShdw blurRad="38100" dist="23000" dir="5400000" rotWithShape="0">
              <a:srgbClr val="000000">
                <a:alpha val="35000"/>
              </a:srgbClr>
            </a:outerShdw>
          </a:effectLst>
        </p:spPr>
        <p:txBody>
          <a:bodyPr lIns="45719" rIns="45719" anchor="ctr"/>
          <a:lstStyle/>
          <a:p>
            <a:endParaRPr/>
          </a:p>
        </p:txBody>
      </p:sp>
      <p:sp>
        <p:nvSpPr>
          <p:cNvPr id="771" name="Shape 771"/>
          <p:cNvSpPr/>
          <p:nvPr/>
        </p:nvSpPr>
        <p:spPr>
          <a:xfrm>
            <a:off x="457200" y="-195262"/>
            <a:ext cx="8229600" cy="1143001"/>
          </a:xfrm>
          <a:prstGeom prst="rect">
            <a:avLst/>
          </a:prstGeom>
          <a:ln w="12700">
            <a:miter lim="400000"/>
          </a:ln>
          <a:extLst>
            <a:ext uri="{C572A759-6A51-4108-AA02-DFA0A04FC94B}">
              <ma14:wrappingTextBoxFlag xmlns="" xmlns:ma14="http://schemas.microsoft.com/office/mac/drawingml/2011/main" val="1"/>
            </a:ext>
          </a:extLst>
        </p:spPr>
        <p:txBody>
          <a:bodyPr lIns="45719" rIns="45719" anchor="ctr">
            <a:normAutofit/>
          </a:bodyPr>
          <a:lstStyle>
            <a:lvl1pPr algn="ctr">
              <a:defRPr sz="2800" b="1">
                <a:solidFill>
                  <a:srgbClr val="FFFFFF"/>
                </a:solidFill>
                <a:latin typeface="Arial"/>
                <a:ea typeface="Arial"/>
                <a:cs typeface="Arial"/>
                <a:sym typeface="Arial"/>
              </a:defRPr>
            </a:lvl1pPr>
          </a:lstStyle>
          <a:p>
            <a:r>
              <a:rPr lang="en-US"/>
              <a:t>Worksheet </a:t>
            </a:r>
            <a:r>
              <a:rPr lang="en-US" smtClean="0"/>
              <a:t>15   </a:t>
            </a:r>
            <a:r>
              <a:rPr sz="2400" smtClean="0"/>
              <a:t>Quand </a:t>
            </a:r>
            <a:r>
              <a:rPr sz="2400"/>
              <a:t>un art </a:t>
            </a:r>
            <a:r>
              <a:rPr lang="en-US" sz="2400" smtClean="0"/>
              <a:t>en </a:t>
            </a:r>
            <a:r>
              <a:rPr sz="2400" smtClean="0"/>
              <a:t>rencontre </a:t>
            </a:r>
            <a:r>
              <a:rPr sz="2400"/>
              <a:t>un autre</a:t>
            </a:r>
          </a:p>
        </p:txBody>
      </p:sp>
      <p:sp>
        <p:nvSpPr>
          <p:cNvPr id="772" name="Shape 772"/>
          <p:cNvSpPr/>
          <p:nvPr/>
        </p:nvSpPr>
        <p:spPr>
          <a:xfrm>
            <a:off x="381000" y="1038859"/>
            <a:ext cx="8382000" cy="1233026"/>
          </a:xfrm>
          <a:prstGeom prst="rect">
            <a:avLst/>
          </a:prstGeom>
          <a:ln w="12700">
            <a:miter lim="400000"/>
          </a:ln>
          <a:extLst>
            <a:ext uri="{C572A759-6A51-4108-AA02-DFA0A04FC94B}">
              <ma14:wrappingTextBoxFlag xmlns="" xmlns:ma14="http://schemas.microsoft.com/office/mac/drawingml/2011/main" val="1"/>
            </a:ext>
          </a:extLst>
        </p:spPr>
        <p:txBody>
          <a:bodyPr lIns="45719" rIns="45719">
            <a:normAutofit/>
          </a:bodyPr>
          <a:lstStyle/>
          <a:p>
            <a:pPr>
              <a:defRPr sz="1300">
                <a:uFill>
                  <a:solidFill>
                    <a:srgbClr val="000000"/>
                  </a:solidFill>
                </a:uFill>
                <a:latin typeface="Arial"/>
                <a:ea typeface="Arial"/>
                <a:cs typeface="Arial"/>
                <a:sym typeface="Arial"/>
              </a:defRPr>
            </a:pPr>
            <a:r>
              <a:rPr b="1" dirty="0"/>
              <a:t>Pedagogy: </a:t>
            </a:r>
            <a:r>
              <a:rPr dirty="0"/>
              <a:t>Project-based learning</a:t>
            </a:r>
          </a:p>
          <a:p>
            <a:pPr>
              <a:defRPr sz="1300">
                <a:uFill>
                  <a:solidFill>
                    <a:srgbClr val="000000"/>
                  </a:solidFill>
                </a:uFill>
                <a:latin typeface="Arial"/>
                <a:ea typeface="Arial"/>
                <a:cs typeface="Arial"/>
                <a:sym typeface="Arial"/>
              </a:defRPr>
            </a:pPr>
            <a:r>
              <a:rPr b="1" dirty="0"/>
              <a:t>Strategy:</a:t>
            </a:r>
            <a:r>
              <a:rPr dirty="0"/>
              <a:t> Students read 2 related texts and explain the link between two works of art after doing online exploration</a:t>
            </a:r>
          </a:p>
          <a:p>
            <a:pPr>
              <a:defRPr sz="1300">
                <a:uFill>
                  <a:solidFill>
                    <a:srgbClr val="000000"/>
                  </a:solidFill>
                </a:uFill>
                <a:latin typeface="Arial"/>
                <a:ea typeface="Arial"/>
                <a:cs typeface="Arial"/>
                <a:sym typeface="Arial"/>
              </a:defRPr>
            </a:pPr>
            <a:r>
              <a:rPr b="1" dirty="0"/>
              <a:t>Task:</a:t>
            </a:r>
            <a:r>
              <a:rPr dirty="0"/>
              <a:t> Students work in groups to decide how to present these 2 works of art together in a meaningful way</a:t>
            </a:r>
          </a:p>
        </p:txBody>
      </p:sp>
      <p:sp>
        <p:nvSpPr>
          <p:cNvPr id="773" name="Shape 773"/>
          <p:cNvSpPr/>
          <p:nvPr/>
        </p:nvSpPr>
        <p:spPr>
          <a:xfrm>
            <a:off x="381000" y="2054859"/>
            <a:ext cx="8382000" cy="4229961"/>
          </a:xfrm>
          <a:prstGeom prst="rect">
            <a:avLst/>
          </a:prstGeom>
          <a:ln w="12700">
            <a:miter lim="400000"/>
          </a:ln>
          <a:extLst>
            <a:ext uri="{C572A759-6A51-4108-AA02-DFA0A04FC94B}">
              <ma14:wrappingTextBoxFlag xmlns="" xmlns:ma14="http://schemas.microsoft.com/office/mac/drawingml/2011/main" val="1"/>
            </a:ext>
          </a:extLst>
        </p:spPr>
        <p:txBody>
          <a:bodyPr lIns="45719" rIns="45719">
            <a:normAutofit/>
          </a:bodyPr>
          <a:lstStyle/>
          <a:p>
            <a:pPr defTabSz="443484">
              <a:defRPr sz="1261">
                <a:uFill>
                  <a:solidFill>
                    <a:srgbClr val="000000"/>
                  </a:solidFill>
                </a:uFill>
                <a:latin typeface="Arial"/>
                <a:ea typeface="Arial"/>
                <a:cs typeface="Arial"/>
                <a:sym typeface="Arial"/>
              </a:defRPr>
            </a:pPr>
            <a:r>
              <a:rPr dirty="0"/>
              <a:t>• Sunday In the Park with George, </a:t>
            </a:r>
            <a:r>
              <a:rPr i="1" dirty="0" err="1"/>
              <a:t>jusqu'au</a:t>
            </a:r>
            <a:r>
              <a:rPr i="1" dirty="0"/>
              <a:t> 25 </a:t>
            </a:r>
            <a:r>
              <a:rPr i="1" dirty="0" err="1"/>
              <a:t>avril</a:t>
            </a:r>
            <a:r>
              <a:rPr i="1" dirty="0"/>
              <a:t> au </a:t>
            </a:r>
            <a:r>
              <a:rPr i="1" dirty="0" err="1"/>
              <a:t>Théâtre</a:t>
            </a:r>
            <a:r>
              <a:rPr i="1" dirty="0"/>
              <a:t> du </a:t>
            </a:r>
            <a:r>
              <a:rPr i="1" dirty="0" err="1"/>
              <a:t>Châtelet</a:t>
            </a:r>
            <a:r>
              <a:rPr i="1" dirty="0"/>
              <a:t> (Paris </a:t>
            </a:r>
            <a:r>
              <a:rPr i="1" dirty="0" err="1"/>
              <a:t>Ier</a:t>
            </a:r>
            <a:r>
              <a:rPr i="1" dirty="0"/>
              <a:t> ). </a:t>
            </a:r>
            <a:r>
              <a:rPr i="1" dirty="0" err="1"/>
              <a:t>Tél</a:t>
            </a:r>
            <a:r>
              <a:rPr i="1" dirty="0"/>
              <a:t>.: 01 40 28 28 40 </a:t>
            </a:r>
            <a:r>
              <a:rPr i="1" dirty="0" err="1"/>
              <a:t>ou</a:t>
            </a:r>
            <a:r>
              <a:rPr i="1" dirty="0"/>
              <a:t> www.chatelet-theatre.com </a:t>
            </a:r>
            <a:r>
              <a:rPr i="1" dirty="0" err="1"/>
              <a:t>Journée</a:t>
            </a:r>
            <a:r>
              <a:rPr i="1" dirty="0"/>
              <a:t> </a:t>
            </a:r>
            <a:r>
              <a:rPr i="1" dirty="0" err="1"/>
              <a:t>spéciale</a:t>
            </a:r>
            <a:r>
              <a:rPr i="1" dirty="0"/>
              <a:t> Sondheim sur France </a:t>
            </a:r>
            <a:r>
              <a:rPr i="1" dirty="0" err="1"/>
              <a:t>Musique</a:t>
            </a:r>
            <a:r>
              <a:rPr i="1" dirty="0"/>
              <a:t> le 25 </a:t>
            </a:r>
            <a:r>
              <a:rPr i="1" dirty="0" err="1"/>
              <a:t>avril</a:t>
            </a:r>
            <a:r>
              <a:rPr i="1" dirty="0"/>
              <a:t> (avec retransmission </a:t>
            </a:r>
          </a:p>
          <a:p>
            <a:pPr defTabSz="443484">
              <a:defRPr sz="1261">
                <a:uFill>
                  <a:solidFill>
                    <a:srgbClr val="000000"/>
                  </a:solidFill>
                </a:uFill>
                <a:latin typeface="Arial"/>
                <a:ea typeface="Arial"/>
                <a:cs typeface="Arial"/>
                <a:sym typeface="Arial"/>
              </a:defRPr>
            </a:pPr>
            <a:r>
              <a:rPr i="1" dirty="0"/>
              <a:t>du spectacle le </a:t>
            </a:r>
            <a:r>
              <a:rPr i="1" dirty="0" err="1"/>
              <a:t>soir</a:t>
            </a:r>
            <a:r>
              <a:rPr i="1" dirty="0"/>
              <a:t>, </a:t>
            </a:r>
            <a:r>
              <a:rPr i="1" dirty="0" err="1"/>
              <a:t>en</a:t>
            </a:r>
            <a:r>
              <a:rPr i="1" dirty="0"/>
              <a:t> direct du </a:t>
            </a:r>
            <a:r>
              <a:rPr i="1" dirty="0" err="1"/>
              <a:t>Châtelet</a:t>
            </a:r>
            <a:r>
              <a:rPr i="1" dirty="0"/>
              <a:t>). </a:t>
            </a:r>
          </a:p>
          <a:p>
            <a:pPr defTabSz="443484">
              <a:defRPr sz="1261" b="1">
                <a:uFill>
                  <a:solidFill>
                    <a:srgbClr val="000000"/>
                  </a:solidFill>
                </a:uFill>
                <a:latin typeface="Arial"/>
                <a:ea typeface="Arial"/>
                <a:cs typeface="Arial"/>
                <a:sym typeface="Arial"/>
              </a:defRPr>
            </a:pPr>
            <a:endParaRPr i="1" dirty="0"/>
          </a:p>
          <a:p>
            <a:pPr defTabSz="443484">
              <a:defRPr sz="1261">
                <a:uFill>
                  <a:solidFill>
                    <a:srgbClr val="000000"/>
                  </a:solidFill>
                </a:uFill>
                <a:latin typeface="Arial"/>
                <a:ea typeface="Arial"/>
                <a:cs typeface="Arial"/>
                <a:sym typeface="Arial"/>
              </a:defRPr>
            </a:pPr>
            <a:r>
              <a:rPr dirty="0"/>
              <a:t>… </a:t>
            </a:r>
            <a:r>
              <a:rPr dirty="0" err="1"/>
              <a:t>En</a:t>
            </a:r>
            <a:r>
              <a:rPr dirty="0"/>
              <a:t> </a:t>
            </a:r>
            <a:r>
              <a:rPr dirty="0" err="1"/>
              <a:t>projetant</a:t>
            </a:r>
            <a:r>
              <a:rPr dirty="0"/>
              <a:t> la </a:t>
            </a:r>
            <a:r>
              <a:rPr dirty="0" err="1"/>
              <a:t>peinture</a:t>
            </a:r>
            <a:r>
              <a:rPr dirty="0"/>
              <a:t> de Seurat sur un fond de scène </a:t>
            </a:r>
            <a:r>
              <a:rPr dirty="0" err="1"/>
              <a:t>évolutif</a:t>
            </a:r>
            <a:r>
              <a:rPr dirty="0"/>
              <a:t> </a:t>
            </a:r>
            <a:r>
              <a:rPr dirty="0" err="1"/>
              <a:t>en</a:t>
            </a:r>
            <a:r>
              <a:rPr dirty="0"/>
              <a:t> arc de </a:t>
            </a:r>
            <a:r>
              <a:rPr dirty="0" err="1"/>
              <a:t>cercle</a:t>
            </a:r>
            <a:r>
              <a:rPr dirty="0"/>
              <a:t>, </a:t>
            </a:r>
            <a:r>
              <a:rPr dirty="0" err="1"/>
              <a:t>en</a:t>
            </a:r>
            <a:r>
              <a:rPr dirty="0"/>
              <a:t> </a:t>
            </a:r>
            <a:r>
              <a:rPr dirty="0" err="1"/>
              <a:t>utilisant</a:t>
            </a:r>
            <a:r>
              <a:rPr dirty="0"/>
              <a:t> la </a:t>
            </a:r>
            <a:r>
              <a:rPr dirty="0" err="1"/>
              <a:t>vidéo</a:t>
            </a:r>
            <a:r>
              <a:rPr dirty="0"/>
              <a:t> pour donner vie aux </a:t>
            </a:r>
            <a:r>
              <a:rPr dirty="0" err="1"/>
              <a:t>personnages</a:t>
            </a:r>
            <a:r>
              <a:rPr dirty="0"/>
              <a:t> du tableau, </a:t>
            </a:r>
            <a:r>
              <a:rPr dirty="0" err="1"/>
              <a:t>ils</a:t>
            </a:r>
            <a:r>
              <a:rPr dirty="0"/>
              <a:t> ne </a:t>
            </a:r>
            <a:r>
              <a:rPr dirty="0" err="1"/>
              <a:t>donnent</a:t>
            </a:r>
            <a:r>
              <a:rPr dirty="0"/>
              <a:t> pas </a:t>
            </a:r>
            <a:r>
              <a:rPr dirty="0" err="1"/>
              <a:t>seulement</a:t>
            </a:r>
            <a:r>
              <a:rPr dirty="0"/>
              <a:t> à </a:t>
            </a:r>
            <a:r>
              <a:rPr dirty="0" err="1"/>
              <a:t>une</a:t>
            </a:r>
            <a:r>
              <a:rPr dirty="0"/>
              <a:t> </a:t>
            </a:r>
            <a:r>
              <a:rPr dirty="0" err="1"/>
              <a:t>œuvre</a:t>
            </a:r>
            <a:r>
              <a:rPr dirty="0"/>
              <a:t> de 1884 </a:t>
            </a:r>
            <a:r>
              <a:rPr dirty="0" err="1"/>
              <a:t>une</a:t>
            </a:r>
            <a:r>
              <a:rPr dirty="0"/>
              <a:t> dimension </a:t>
            </a:r>
            <a:r>
              <a:rPr dirty="0" err="1"/>
              <a:t>contemporaine</a:t>
            </a:r>
            <a:r>
              <a:rPr dirty="0"/>
              <a:t>. </a:t>
            </a:r>
            <a:r>
              <a:rPr dirty="0" err="1"/>
              <a:t>Ils</a:t>
            </a:r>
            <a:r>
              <a:rPr dirty="0"/>
              <a:t> </a:t>
            </a:r>
            <a:r>
              <a:rPr dirty="0" err="1"/>
              <a:t>abolissent</a:t>
            </a:r>
            <a:r>
              <a:rPr dirty="0"/>
              <a:t> la </a:t>
            </a:r>
            <a:r>
              <a:rPr dirty="0" err="1"/>
              <a:t>frontière</a:t>
            </a:r>
            <a:r>
              <a:rPr dirty="0"/>
              <a:t> entre le </a:t>
            </a:r>
            <a:r>
              <a:rPr dirty="0" err="1"/>
              <a:t>théâtre</a:t>
            </a:r>
            <a:r>
              <a:rPr dirty="0"/>
              <a:t> et la </a:t>
            </a:r>
            <a:r>
              <a:rPr dirty="0" err="1"/>
              <a:t>peinture</a:t>
            </a:r>
            <a:r>
              <a:rPr dirty="0"/>
              <a:t>, et entre les arts </a:t>
            </a:r>
            <a:r>
              <a:rPr dirty="0" err="1"/>
              <a:t>en</a:t>
            </a:r>
            <a:r>
              <a:rPr dirty="0"/>
              <a:t> </a:t>
            </a:r>
            <a:r>
              <a:rPr dirty="0" err="1"/>
              <a:t>général</a:t>
            </a:r>
            <a:r>
              <a:rPr dirty="0"/>
              <a:t>. </a:t>
            </a:r>
            <a:r>
              <a:rPr dirty="0" err="1"/>
              <a:t>Une</a:t>
            </a:r>
            <a:r>
              <a:rPr dirty="0"/>
              <a:t> transgression </a:t>
            </a:r>
            <a:r>
              <a:rPr dirty="0" err="1"/>
              <a:t>naturelle</a:t>
            </a:r>
            <a:r>
              <a:rPr dirty="0"/>
              <a:t>. «Georges Seurat </a:t>
            </a:r>
            <a:r>
              <a:rPr dirty="0" err="1"/>
              <a:t>construit</a:t>
            </a:r>
            <a:r>
              <a:rPr dirty="0"/>
              <a:t> au </a:t>
            </a:r>
            <a:r>
              <a:rPr dirty="0" err="1"/>
              <a:t>départ</a:t>
            </a:r>
            <a:r>
              <a:rPr dirty="0"/>
              <a:t> </a:t>
            </a:r>
            <a:r>
              <a:rPr dirty="0" err="1"/>
              <a:t>sa</a:t>
            </a:r>
            <a:r>
              <a:rPr dirty="0"/>
              <a:t> toile </a:t>
            </a:r>
            <a:r>
              <a:rPr dirty="0" err="1"/>
              <a:t>comme</a:t>
            </a:r>
            <a:r>
              <a:rPr dirty="0"/>
              <a:t> un </a:t>
            </a:r>
            <a:r>
              <a:rPr dirty="0" err="1"/>
              <a:t>théâtre</a:t>
            </a:r>
            <a:r>
              <a:rPr dirty="0"/>
              <a:t> de verdure </a:t>
            </a:r>
            <a:r>
              <a:rPr dirty="0" err="1"/>
              <a:t>très</a:t>
            </a:r>
            <a:r>
              <a:rPr dirty="0"/>
              <a:t> </a:t>
            </a:r>
            <a:r>
              <a:rPr dirty="0" err="1"/>
              <a:t>architecturé</a:t>
            </a:r>
            <a:r>
              <a:rPr dirty="0"/>
              <a:t>, </a:t>
            </a:r>
            <a:r>
              <a:rPr dirty="0" err="1"/>
              <a:t>analyse</a:t>
            </a:r>
            <a:r>
              <a:rPr dirty="0"/>
              <a:t> Isabelle Cahn, </a:t>
            </a:r>
            <a:r>
              <a:rPr dirty="0" err="1"/>
              <a:t>historienne</a:t>
            </a:r>
            <a:r>
              <a:rPr dirty="0"/>
              <a:t> de </a:t>
            </a:r>
            <a:r>
              <a:rPr dirty="0" err="1"/>
              <a:t>l'art</a:t>
            </a:r>
            <a:r>
              <a:rPr dirty="0"/>
              <a:t> </a:t>
            </a:r>
            <a:r>
              <a:rPr dirty="0" err="1"/>
              <a:t>spécialiste</a:t>
            </a:r>
            <a:r>
              <a:rPr dirty="0"/>
              <a:t> du </a:t>
            </a:r>
            <a:r>
              <a:rPr dirty="0" err="1"/>
              <a:t>néo-impressionnisme</a:t>
            </a:r>
            <a:r>
              <a:rPr dirty="0"/>
              <a:t> </a:t>
            </a:r>
            <a:r>
              <a:rPr dirty="0" err="1"/>
              <a:t>français</a:t>
            </a:r>
            <a:r>
              <a:rPr dirty="0"/>
              <a:t> et </a:t>
            </a:r>
            <a:r>
              <a:rPr dirty="0" err="1"/>
              <a:t>conservatrice</a:t>
            </a:r>
            <a:r>
              <a:rPr dirty="0"/>
              <a:t> au </a:t>
            </a:r>
            <a:r>
              <a:rPr dirty="0" err="1"/>
              <a:t>Musée</a:t>
            </a:r>
            <a:r>
              <a:rPr dirty="0"/>
              <a:t> d'Orsay. Il a </a:t>
            </a:r>
            <a:r>
              <a:rPr dirty="0" err="1"/>
              <a:t>ensuite</a:t>
            </a:r>
            <a:r>
              <a:rPr dirty="0"/>
              <a:t> </a:t>
            </a:r>
            <a:r>
              <a:rPr dirty="0" err="1"/>
              <a:t>placé</a:t>
            </a:r>
            <a:r>
              <a:rPr dirty="0"/>
              <a:t> </a:t>
            </a:r>
            <a:r>
              <a:rPr dirty="0" err="1"/>
              <a:t>ses</a:t>
            </a:r>
            <a:r>
              <a:rPr dirty="0"/>
              <a:t> </a:t>
            </a:r>
            <a:r>
              <a:rPr dirty="0" err="1"/>
              <a:t>personnages</a:t>
            </a:r>
            <a:r>
              <a:rPr dirty="0"/>
              <a:t> </a:t>
            </a:r>
            <a:r>
              <a:rPr dirty="0" err="1"/>
              <a:t>dans</a:t>
            </a:r>
            <a:r>
              <a:rPr dirty="0"/>
              <a:t> </a:t>
            </a:r>
            <a:r>
              <a:rPr dirty="0" err="1"/>
              <a:t>ce</a:t>
            </a:r>
            <a:r>
              <a:rPr dirty="0"/>
              <a:t> </a:t>
            </a:r>
            <a:r>
              <a:rPr dirty="0" err="1"/>
              <a:t>théâtre</a:t>
            </a:r>
            <a:r>
              <a:rPr dirty="0"/>
              <a:t>, </a:t>
            </a:r>
            <a:r>
              <a:rPr dirty="0" err="1"/>
              <a:t>en</a:t>
            </a:r>
            <a:r>
              <a:rPr dirty="0"/>
              <a:t> </a:t>
            </a:r>
            <a:r>
              <a:rPr dirty="0" err="1"/>
              <a:t>faisant</a:t>
            </a:r>
            <a:r>
              <a:rPr dirty="0"/>
              <a:t> </a:t>
            </a:r>
            <a:r>
              <a:rPr dirty="0" err="1"/>
              <a:t>en</a:t>
            </a:r>
            <a:r>
              <a:rPr dirty="0"/>
              <a:t> </a:t>
            </a:r>
            <a:r>
              <a:rPr dirty="0" err="1"/>
              <a:t>sorte</a:t>
            </a:r>
            <a:r>
              <a:rPr dirty="0"/>
              <a:t> que </a:t>
            </a:r>
            <a:r>
              <a:rPr dirty="0" err="1"/>
              <a:t>tous</a:t>
            </a:r>
            <a:r>
              <a:rPr dirty="0"/>
              <a:t> se </a:t>
            </a:r>
            <a:r>
              <a:rPr dirty="0" err="1"/>
              <a:t>touchent</a:t>
            </a:r>
            <a:r>
              <a:rPr dirty="0"/>
              <a:t> </a:t>
            </a:r>
            <a:r>
              <a:rPr dirty="0" err="1"/>
              <a:t>presque</a:t>
            </a:r>
            <a:r>
              <a:rPr dirty="0"/>
              <a:t> sans que </a:t>
            </a:r>
            <a:r>
              <a:rPr dirty="0" err="1"/>
              <a:t>leur</a:t>
            </a:r>
            <a:r>
              <a:rPr dirty="0"/>
              <a:t> regard se </a:t>
            </a:r>
            <a:r>
              <a:rPr dirty="0" err="1"/>
              <a:t>croise</a:t>
            </a:r>
            <a:r>
              <a:rPr dirty="0"/>
              <a:t> à </a:t>
            </a:r>
            <a:r>
              <a:rPr dirty="0" err="1"/>
              <a:t>aucun</a:t>
            </a:r>
            <a:r>
              <a:rPr dirty="0"/>
              <a:t> moment.»</a:t>
            </a:r>
          </a:p>
          <a:p>
            <a:pPr defTabSz="443484">
              <a:defRPr sz="1261">
                <a:uFill>
                  <a:solidFill>
                    <a:srgbClr val="000000"/>
                  </a:solidFill>
                </a:uFill>
                <a:latin typeface="Arial"/>
                <a:ea typeface="Arial"/>
                <a:cs typeface="Arial"/>
                <a:sym typeface="Arial"/>
              </a:defRPr>
            </a:pPr>
            <a:endParaRPr dirty="0"/>
          </a:p>
          <a:p>
            <a:pPr defTabSz="443484">
              <a:defRPr sz="1261">
                <a:uFill>
                  <a:solidFill>
                    <a:srgbClr val="000000"/>
                  </a:solidFill>
                </a:uFill>
                <a:latin typeface="Arial"/>
                <a:ea typeface="Arial"/>
                <a:cs typeface="Arial"/>
                <a:sym typeface="Arial"/>
              </a:defRPr>
            </a:pPr>
            <a:r>
              <a:rPr dirty="0"/>
              <a:t>--Le Figaro.fr</a:t>
            </a:r>
          </a:p>
          <a:p>
            <a:pPr defTabSz="443484">
              <a:defRPr sz="1261">
                <a:uFill>
                  <a:solidFill>
                    <a:srgbClr val="000000"/>
                  </a:solidFill>
                </a:uFill>
                <a:latin typeface="Arial"/>
                <a:ea typeface="Arial"/>
                <a:cs typeface="Arial"/>
                <a:sym typeface="Arial"/>
              </a:defRPr>
            </a:pPr>
            <a:r>
              <a:rPr dirty="0" smtClean="0"/>
              <a:t>Culture</a:t>
            </a:r>
            <a:endParaRPr lang="en-US" dirty="0" smtClean="0"/>
          </a:p>
          <a:p>
            <a:pPr defTabSz="443484">
              <a:defRPr sz="1261">
                <a:uFill>
                  <a:solidFill>
                    <a:srgbClr val="000000"/>
                  </a:solidFill>
                </a:uFill>
                <a:latin typeface="Arial"/>
                <a:ea typeface="Arial"/>
                <a:cs typeface="Arial"/>
                <a:sym typeface="Arial"/>
              </a:defRPr>
            </a:pPr>
            <a:endParaRPr lang="en-US" dirty="0"/>
          </a:p>
          <a:p>
            <a:pPr defTabSz="443484">
              <a:defRPr sz="1261">
                <a:uFill>
                  <a:solidFill>
                    <a:srgbClr val="000000"/>
                  </a:solidFill>
                </a:uFill>
                <a:latin typeface="Arial"/>
                <a:ea typeface="Arial"/>
                <a:cs typeface="Arial"/>
                <a:sym typeface="Arial"/>
              </a:defRPr>
            </a:pPr>
            <a:endParaRPr b="1" dirty="0"/>
          </a:p>
          <a:p>
            <a:pPr defTabSz="443484">
              <a:defRPr sz="1261" b="1">
                <a:uFill>
                  <a:solidFill>
                    <a:srgbClr val="000000"/>
                  </a:solidFill>
                </a:uFill>
                <a:latin typeface="Arial"/>
                <a:ea typeface="Arial"/>
                <a:cs typeface="Arial"/>
                <a:sym typeface="Arial"/>
              </a:defRPr>
            </a:pPr>
            <a:endParaRPr dirty="0"/>
          </a:p>
        </p:txBody>
      </p:sp>
    </p:spTree>
    <p:extLst>
      <p:ext uri="{BB962C8B-B14F-4D97-AF65-F5344CB8AC3E}">
        <p14:creationId xmlns:p14="http://schemas.microsoft.com/office/powerpoint/2010/main" val="4262632199"/>
      </p:ext>
    </p:extLst>
  </p:cSld>
  <p:clrMapOvr>
    <a:masterClrMapping/>
  </p:clrMapOvr>
  <p:transition spd="slow"/>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7" name="Shape 787"/>
          <p:cNvSpPr/>
          <p:nvPr/>
        </p:nvSpPr>
        <p:spPr>
          <a:xfrm>
            <a:off x="-233760" y="-230039"/>
            <a:ext cx="9611520" cy="976810"/>
          </a:xfrm>
          <a:prstGeom prst="rect">
            <a:avLst/>
          </a:prstGeom>
          <a:solidFill>
            <a:srgbClr val="B51F20"/>
          </a:solidFill>
          <a:ln w="12700">
            <a:miter lim="400000"/>
          </a:ln>
          <a:effectLst>
            <a:outerShdw blurRad="38100" dist="23000" dir="5400000" rotWithShape="0">
              <a:srgbClr val="000000">
                <a:alpha val="35000"/>
              </a:srgbClr>
            </a:outerShdw>
          </a:effectLst>
        </p:spPr>
        <p:txBody>
          <a:bodyPr lIns="45719" rIns="45719" anchor="ctr"/>
          <a:lstStyle/>
          <a:p>
            <a:endParaRPr/>
          </a:p>
        </p:txBody>
      </p:sp>
      <p:sp>
        <p:nvSpPr>
          <p:cNvPr id="788" name="Shape 788"/>
          <p:cNvSpPr/>
          <p:nvPr/>
        </p:nvSpPr>
        <p:spPr>
          <a:xfrm>
            <a:off x="457200" y="-195262"/>
            <a:ext cx="8229600" cy="1143001"/>
          </a:xfrm>
          <a:prstGeom prst="rect">
            <a:avLst/>
          </a:prstGeom>
          <a:ln w="12700">
            <a:miter lim="400000"/>
          </a:ln>
          <a:extLst>
            <a:ext uri="{C572A759-6A51-4108-AA02-DFA0A04FC94B}">
              <ma14:wrappingTextBoxFlag xmlns="" xmlns:ma14="http://schemas.microsoft.com/office/mac/drawingml/2011/main" val="1"/>
            </a:ext>
          </a:extLst>
        </p:spPr>
        <p:txBody>
          <a:bodyPr lIns="45719" rIns="45719" anchor="ctr">
            <a:normAutofit/>
          </a:bodyPr>
          <a:lstStyle>
            <a:lvl1pPr algn="ctr">
              <a:defRPr sz="2800" b="1">
                <a:solidFill>
                  <a:srgbClr val="FFFFFF"/>
                </a:solidFill>
                <a:latin typeface="Arial"/>
                <a:ea typeface="Arial"/>
                <a:cs typeface="Arial"/>
                <a:sym typeface="Arial"/>
              </a:defRPr>
            </a:lvl1pPr>
          </a:lstStyle>
          <a:p>
            <a:r>
              <a:rPr lang="en-US"/>
              <a:t>Worksheet </a:t>
            </a:r>
            <a:r>
              <a:rPr lang="en-US" smtClean="0"/>
              <a:t>16   </a:t>
            </a:r>
            <a:r>
              <a:rPr smtClean="0"/>
              <a:t>J’augmente </a:t>
            </a:r>
            <a:r>
              <a:t>mon vocabulaire</a:t>
            </a:r>
          </a:p>
        </p:txBody>
      </p:sp>
      <p:pic>
        <p:nvPicPr>
          <p:cNvPr id="789" name="image5.jpg" descr="EMCL_PP.jpg"/>
          <p:cNvPicPr>
            <a:picLocks noChangeAspect="1"/>
          </p:cNvPicPr>
          <p:nvPr/>
        </p:nvPicPr>
        <p:blipFill>
          <a:blip r:embed="rId2">
            <a:extLst/>
          </a:blip>
          <a:srcRect l="65224" t="87933"/>
          <a:stretch>
            <a:fillRect/>
          </a:stretch>
        </p:blipFill>
        <p:spPr>
          <a:xfrm>
            <a:off x="5964138" y="6030466"/>
            <a:ext cx="3179862" cy="827534"/>
          </a:xfrm>
          <a:prstGeom prst="rect">
            <a:avLst/>
          </a:prstGeom>
          <a:ln w="12700">
            <a:miter lim="400000"/>
          </a:ln>
        </p:spPr>
      </p:pic>
      <p:pic>
        <p:nvPicPr>
          <p:cNvPr id="790" name="T2_TEB3_ATE_FM.pdf"/>
          <p:cNvPicPr>
            <a:picLocks noChangeAspect="1"/>
          </p:cNvPicPr>
          <p:nvPr/>
        </p:nvPicPr>
        <p:blipFill rotWithShape="1">
          <a:blip r:embed="rId3">
            <a:extLst/>
          </a:blip>
          <a:srcRect b="51499"/>
          <a:stretch/>
        </p:blipFill>
        <p:spPr>
          <a:xfrm>
            <a:off x="457200" y="945085"/>
            <a:ext cx="7926079" cy="4400637"/>
          </a:xfrm>
          <a:prstGeom prst="rect">
            <a:avLst/>
          </a:prstGeom>
          <a:ln w="12700">
            <a:miter lim="400000"/>
          </a:ln>
        </p:spPr>
      </p:pic>
    </p:spTree>
    <p:extLst>
      <p:ext uri="{BB962C8B-B14F-4D97-AF65-F5344CB8AC3E}">
        <p14:creationId xmlns:p14="http://schemas.microsoft.com/office/powerpoint/2010/main" val="2599416741"/>
      </p:ext>
    </p:extLst>
  </p:cSld>
  <p:clrMapOvr>
    <a:masterClrMapping/>
  </p:clrMapOvr>
  <p:transition spd="slow"/>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2" name="palette.png"/>
          <p:cNvPicPr>
            <a:picLocks noChangeAspect="1"/>
          </p:cNvPicPr>
          <p:nvPr/>
        </p:nvPicPr>
        <p:blipFill>
          <a:blip r:embed="rId2">
            <a:extLst/>
          </a:blip>
          <a:stretch>
            <a:fillRect/>
          </a:stretch>
        </p:blipFill>
        <p:spPr>
          <a:xfrm>
            <a:off x="939800" y="895350"/>
            <a:ext cx="7518400" cy="5499100"/>
          </a:xfrm>
          <a:prstGeom prst="rect">
            <a:avLst/>
          </a:prstGeom>
          <a:ln w="12700">
            <a:miter lim="400000"/>
          </a:ln>
        </p:spPr>
      </p:pic>
      <p:sp>
        <p:nvSpPr>
          <p:cNvPr id="793" name="Shape 793"/>
          <p:cNvSpPr/>
          <p:nvPr/>
        </p:nvSpPr>
        <p:spPr>
          <a:xfrm>
            <a:off x="-233760" y="-230039"/>
            <a:ext cx="9611520" cy="976810"/>
          </a:xfrm>
          <a:prstGeom prst="rect">
            <a:avLst/>
          </a:prstGeom>
          <a:solidFill>
            <a:srgbClr val="B51F20"/>
          </a:solidFill>
          <a:ln w="12700">
            <a:miter lim="400000"/>
          </a:ln>
          <a:effectLst>
            <a:outerShdw blurRad="38100" dist="23000" dir="5400000" rotWithShape="0">
              <a:srgbClr val="000000">
                <a:alpha val="35000"/>
              </a:srgbClr>
            </a:outerShdw>
          </a:effectLst>
        </p:spPr>
        <p:txBody>
          <a:bodyPr lIns="45719" rIns="45719" anchor="ctr"/>
          <a:lstStyle/>
          <a:p>
            <a:endParaRPr/>
          </a:p>
        </p:txBody>
      </p:sp>
      <p:sp>
        <p:nvSpPr>
          <p:cNvPr id="794" name="Shape 794"/>
          <p:cNvSpPr/>
          <p:nvPr/>
        </p:nvSpPr>
        <p:spPr>
          <a:xfrm>
            <a:off x="457200" y="-195262"/>
            <a:ext cx="8229600" cy="1143001"/>
          </a:xfrm>
          <a:prstGeom prst="rect">
            <a:avLst/>
          </a:prstGeom>
          <a:ln w="12700">
            <a:miter lim="400000"/>
          </a:ln>
          <a:extLst>
            <a:ext uri="{C572A759-6A51-4108-AA02-DFA0A04FC94B}">
              <ma14:wrappingTextBoxFlag xmlns="" xmlns:ma14="http://schemas.microsoft.com/office/mac/drawingml/2011/main" val="1"/>
            </a:ext>
          </a:extLst>
        </p:spPr>
        <p:txBody>
          <a:bodyPr lIns="45719" rIns="45719" anchor="ctr">
            <a:normAutofit/>
          </a:bodyPr>
          <a:lstStyle>
            <a:lvl1pPr algn="ctr">
              <a:defRPr sz="2800" b="1">
                <a:solidFill>
                  <a:srgbClr val="FFFFFF"/>
                </a:solidFill>
                <a:latin typeface="Arial"/>
                <a:ea typeface="Arial"/>
                <a:cs typeface="Arial"/>
                <a:sym typeface="Arial"/>
              </a:defRPr>
            </a:lvl1pPr>
          </a:lstStyle>
          <a:p>
            <a:r>
              <a:rPr lang="en-US"/>
              <a:t>Worksheet </a:t>
            </a:r>
            <a:r>
              <a:rPr lang="en-US" smtClean="0"/>
              <a:t> 17   </a:t>
            </a:r>
            <a:r>
              <a:rPr sz="2400" smtClean="0"/>
              <a:t>L’histoire </a:t>
            </a:r>
            <a:r>
              <a:rPr sz="2400"/>
              <a:t>de l’art: une biographie</a:t>
            </a:r>
          </a:p>
        </p:txBody>
      </p:sp>
      <p:sp>
        <p:nvSpPr>
          <p:cNvPr id="795" name="Shape 795"/>
          <p:cNvSpPr/>
          <p:nvPr/>
        </p:nvSpPr>
        <p:spPr>
          <a:xfrm>
            <a:off x="381000" y="1038859"/>
            <a:ext cx="8382000" cy="5064821"/>
          </a:xfrm>
          <a:prstGeom prst="rect">
            <a:avLst/>
          </a:prstGeom>
          <a:ln w="12700">
            <a:miter lim="400000"/>
          </a:ln>
          <a:extLst>
            <a:ext uri="{C572A759-6A51-4108-AA02-DFA0A04FC94B}">
              <ma14:wrappingTextBoxFlag xmlns="" xmlns:ma14="http://schemas.microsoft.com/office/mac/drawingml/2011/main" val="1"/>
            </a:ext>
          </a:extLst>
        </p:spPr>
        <p:txBody>
          <a:bodyPr lIns="45719" rIns="45719">
            <a:normAutofit/>
          </a:bodyPr>
          <a:lstStyle/>
          <a:p>
            <a:pPr>
              <a:spcBef>
                <a:spcPts val="500"/>
              </a:spcBef>
              <a:defRPr sz="2600" b="1">
                <a:solidFill>
                  <a:srgbClr val="B51F20"/>
                </a:solidFill>
                <a:latin typeface="Arial"/>
                <a:ea typeface="Arial"/>
                <a:cs typeface="Arial"/>
                <a:sym typeface="Arial"/>
              </a:defRPr>
            </a:pPr>
            <a:r>
              <a:t>Presentational Speaking</a:t>
            </a:r>
          </a:p>
          <a:p>
            <a:pPr>
              <a:defRPr sz="1200">
                <a:uFill>
                  <a:solidFill>
                    <a:srgbClr val="000000"/>
                  </a:solidFill>
                </a:uFill>
                <a:latin typeface="Times New Roman"/>
                <a:ea typeface="Times New Roman"/>
                <a:cs typeface="Times New Roman"/>
                <a:sym typeface="Times New Roman"/>
              </a:defRPr>
            </a:pPr>
            <a:endParaRPr/>
          </a:p>
        </p:txBody>
      </p:sp>
      <p:graphicFrame>
        <p:nvGraphicFramePr>
          <p:cNvPr id="796" name="Table 796"/>
          <p:cNvGraphicFramePr/>
          <p:nvPr>
            <p:extLst>
              <p:ext uri="{D42A27DB-BD31-4B8C-83A1-F6EECF244321}">
                <p14:modId xmlns:p14="http://schemas.microsoft.com/office/powerpoint/2010/main" val="606348753"/>
              </p:ext>
            </p:extLst>
          </p:nvPr>
        </p:nvGraphicFramePr>
        <p:xfrm>
          <a:off x="457200" y="1764453"/>
          <a:ext cx="8178800" cy="3862152"/>
        </p:xfrm>
        <a:graphic>
          <a:graphicData uri="http://schemas.openxmlformats.org/drawingml/2006/table">
            <a:tbl>
              <a:tblPr firstRow="1" bandRow="1"/>
              <a:tblGrid>
                <a:gridCol w="4089400"/>
                <a:gridCol w="4089400"/>
              </a:tblGrid>
              <a:tr h="475536">
                <a:tc gridSpan="2">
                  <a:txBody>
                    <a:bodyPr/>
                    <a:lstStyle/>
                    <a:p>
                      <a:pPr algn="l">
                        <a:defRPr sz="2000" b="0">
                          <a:uFill>
                            <a:solidFill>
                              <a:srgbClr val="000000"/>
                            </a:solidFill>
                          </a:uFill>
                          <a:latin typeface="Arial"/>
                          <a:ea typeface="Arial"/>
                          <a:cs typeface="Arial"/>
                          <a:sym typeface="Arial"/>
                        </a:defRPr>
                      </a:pPr>
                      <a:r>
                        <a:t> </a:t>
                      </a:r>
                      <a:r>
                        <a:rPr b="1"/>
                        <a:t>Nom de l’artiste:</a:t>
                      </a:r>
                    </a:p>
                  </a:txBody>
                  <a:tcPr marL="0" marR="0" marT="0" marB="0" anchor="ctr" horzOverflow="overflow"/>
                </a:tc>
                <a:tc hMerge="1">
                  <a:txBody>
                    <a:bodyPr/>
                    <a:lstStyle/>
                    <a:p>
                      <a:endParaRPr lang="en-US"/>
                    </a:p>
                  </a:txBody>
                  <a:tcPr/>
                </a:tc>
              </a:tr>
              <a:tr h="564436">
                <a:tc>
                  <a:txBody>
                    <a:bodyPr/>
                    <a:lstStyle/>
                    <a:p>
                      <a:pPr algn="l">
                        <a:defRPr sz="1600">
                          <a:uFill>
                            <a:solidFill>
                              <a:srgbClr val="000000"/>
                            </a:solidFill>
                          </a:uFill>
                          <a:latin typeface="Arial"/>
                          <a:ea typeface="Arial"/>
                          <a:cs typeface="Arial"/>
                          <a:sym typeface="Arial"/>
                        </a:defRPr>
                      </a:pPr>
                      <a:r>
                        <a:t> Dates</a:t>
                      </a:r>
                    </a:p>
                  </a:txBody>
                  <a:tcPr marL="0" marR="0" marT="0" marB="0" anchor="ctr" horzOverflow="overflow"/>
                </a:tc>
                <a:tc>
                  <a:txBody>
                    <a:bodyPr/>
                    <a:lstStyle/>
                    <a:p>
                      <a:pPr algn="l">
                        <a:defRPr sz="1600">
                          <a:uFill>
                            <a:solidFill>
                              <a:srgbClr val="000000"/>
                            </a:solidFill>
                          </a:uFill>
                          <a:latin typeface="Arial"/>
                          <a:ea typeface="Arial"/>
                          <a:cs typeface="Arial"/>
                          <a:sym typeface="Arial"/>
                        </a:defRPr>
                      </a:pPr>
                      <a:endParaRPr/>
                    </a:p>
                  </a:txBody>
                  <a:tcPr marL="0" marR="0" marT="0" marB="0" anchor="ctr" horzOverflow="overflow"/>
                </a:tc>
              </a:tr>
              <a:tr h="564436">
                <a:tc>
                  <a:txBody>
                    <a:bodyPr/>
                    <a:lstStyle/>
                    <a:p>
                      <a:pPr algn="l">
                        <a:defRPr sz="1600">
                          <a:uFill>
                            <a:solidFill>
                              <a:srgbClr val="000000"/>
                            </a:solidFill>
                          </a:uFill>
                          <a:latin typeface="Arial"/>
                          <a:ea typeface="Arial"/>
                          <a:cs typeface="Arial"/>
                          <a:sym typeface="Arial"/>
                        </a:defRPr>
                      </a:pPr>
                      <a:r>
                        <a:t> Formation (voyages?)</a:t>
                      </a:r>
                    </a:p>
                  </a:txBody>
                  <a:tcPr marL="0" marR="0" marT="0" marB="0" anchor="ctr" horzOverflow="overflow"/>
                </a:tc>
                <a:tc>
                  <a:txBody>
                    <a:bodyPr/>
                    <a:lstStyle/>
                    <a:p>
                      <a:pPr algn="l">
                        <a:defRPr sz="1600">
                          <a:uFill>
                            <a:solidFill>
                              <a:srgbClr val="000000"/>
                            </a:solidFill>
                          </a:uFill>
                          <a:latin typeface="Arial"/>
                          <a:ea typeface="Arial"/>
                          <a:cs typeface="Arial"/>
                          <a:sym typeface="Arial"/>
                        </a:defRPr>
                      </a:pPr>
                      <a:endParaRPr/>
                    </a:p>
                  </a:txBody>
                  <a:tcPr marL="0" marR="0" marT="0" marB="0" anchor="ctr" horzOverflow="overflow"/>
                </a:tc>
              </a:tr>
              <a:tr h="564436">
                <a:tc>
                  <a:txBody>
                    <a:bodyPr/>
                    <a:lstStyle/>
                    <a:p>
                      <a:pPr algn="l">
                        <a:defRPr sz="1600">
                          <a:uFill>
                            <a:solidFill>
                              <a:srgbClr val="000000"/>
                            </a:solidFill>
                          </a:uFill>
                          <a:latin typeface="Arial"/>
                          <a:ea typeface="Arial"/>
                          <a:cs typeface="Arial"/>
                          <a:sym typeface="Arial"/>
                        </a:defRPr>
                      </a:pPr>
                      <a:r>
                        <a:t> Mouvement(s)</a:t>
                      </a:r>
                    </a:p>
                  </a:txBody>
                  <a:tcPr marL="0" marR="0" marT="0" marB="0" anchor="ctr" horzOverflow="overflow"/>
                </a:tc>
                <a:tc>
                  <a:txBody>
                    <a:bodyPr/>
                    <a:lstStyle/>
                    <a:p>
                      <a:pPr algn="l">
                        <a:defRPr sz="1600">
                          <a:uFill>
                            <a:solidFill>
                              <a:srgbClr val="000000"/>
                            </a:solidFill>
                          </a:uFill>
                          <a:latin typeface="Arial"/>
                          <a:ea typeface="Arial"/>
                          <a:cs typeface="Arial"/>
                          <a:sym typeface="Arial"/>
                        </a:defRPr>
                      </a:pPr>
                      <a:endParaRPr/>
                    </a:p>
                  </a:txBody>
                  <a:tcPr marL="0" marR="0" marT="0" marB="0" anchor="ctr" horzOverflow="overflow"/>
                </a:tc>
              </a:tr>
              <a:tr h="564436">
                <a:tc>
                  <a:txBody>
                    <a:bodyPr/>
                    <a:lstStyle/>
                    <a:p>
                      <a:pPr algn="l">
                        <a:defRPr sz="1600">
                          <a:uFill>
                            <a:solidFill>
                              <a:srgbClr val="000000"/>
                            </a:solidFill>
                          </a:uFill>
                          <a:latin typeface="Arial"/>
                          <a:ea typeface="Arial"/>
                          <a:cs typeface="Arial"/>
                          <a:sym typeface="Arial"/>
                        </a:defRPr>
                      </a:pPr>
                      <a:r>
                        <a:t> Sujets</a:t>
                      </a:r>
                    </a:p>
                  </a:txBody>
                  <a:tcPr marL="0" marR="0" marT="0" marB="0" anchor="ctr" horzOverflow="overflow"/>
                </a:tc>
                <a:tc>
                  <a:txBody>
                    <a:bodyPr/>
                    <a:lstStyle/>
                    <a:p>
                      <a:pPr algn="l">
                        <a:defRPr sz="1600">
                          <a:uFill>
                            <a:solidFill>
                              <a:srgbClr val="000000"/>
                            </a:solidFill>
                          </a:uFill>
                          <a:latin typeface="Arial"/>
                          <a:ea typeface="Arial"/>
                          <a:cs typeface="Arial"/>
                          <a:sym typeface="Arial"/>
                        </a:defRPr>
                      </a:pPr>
                      <a:endParaRPr/>
                    </a:p>
                  </a:txBody>
                  <a:tcPr marL="0" marR="0" marT="0" marB="0" anchor="ctr" horzOverflow="overflow"/>
                </a:tc>
              </a:tr>
              <a:tr h="564436">
                <a:tc>
                  <a:txBody>
                    <a:bodyPr/>
                    <a:lstStyle/>
                    <a:p>
                      <a:pPr algn="l">
                        <a:defRPr sz="1600">
                          <a:uFill>
                            <a:solidFill>
                              <a:srgbClr val="000000"/>
                            </a:solidFill>
                          </a:uFill>
                          <a:latin typeface="Arial"/>
                          <a:ea typeface="Arial"/>
                          <a:cs typeface="Arial"/>
                          <a:sym typeface="Arial"/>
                        </a:defRPr>
                      </a:pPr>
                      <a:r>
                        <a:t> Un tableau typique de son style</a:t>
                      </a:r>
                    </a:p>
                  </a:txBody>
                  <a:tcPr marL="0" marR="0" marT="0" marB="0" anchor="ctr" horzOverflow="overflow"/>
                </a:tc>
                <a:tc>
                  <a:txBody>
                    <a:bodyPr/>
                    <a:lstStyle/>
                    <a:p>
                      <a:pPr algn="l">
                        <a:defRPr sz="1600">
                          <a:uFill>
                            <a:solidFill>
                              <a:srgbClr val="000000"/>
                            </a:solidFill>
                          </a:uFill>
                          <a:latin typeface="Arial"/>
                          <a:ea typeface="Arial"/>
                          <a:cs typeface="Arial"/>
                          <a:sym typeface="Arial"/>
                        </a:defRPr>
                      </a:pPr>
                      <a:endParaRPr/>
                    </a:p>
                  </a:txBody>
                  <a:tcPr marL="0" marR="0" marT="0" marB="0" anchor="ctr" horzOverflow="overflow"/>
                </a:tc>
              </a:tr>
              <a:tr h="564436">
                <a:tc>
                  <a:txBody>
                    <a:bodyPr/>
                    <a:lstStyle/>
                    <a:p>
                      <a:pPr algn="l">
                        <a:defRPr sz="1600">
                          <a:uFill>
                            <a:solidFill>
                              <a:srgbClr val="000000"/>
                            </a:solidFill>
                          </a:uFill>
                          <a:latin typeface="Arial"/>
                          <a:ea typeface="Arial"/>
                          <a:cs typeface="Arial"/>
                          <a:sym typeface="Arial"/>
                        </a:defRPr>
                      </a:pPr>
                      <a:r>
                        <a:t> </a:t>
                      </a:r>
                      <a:r>
                        <a:rPr/>
                        <a:t>A </a:t>
                      </a:r>
                      <a:r>
                        <a:rPr smtClean="0"/>
                        <a:t>influenc</a:t>
                      </a:r>
                      <a:r>
                        <a:rPr lang="en-US" smtClean="0"/>
                        <a:t>é</a:t>
                      </a:r>
                      <a:r>
                        <a:rPr smtClean="0"/>
                        <a:t>…</a:t>
                      </a:r>
                      <a:endParaRPr/>
                    </a:p>
                  </a:txBody>
                  <a:tcPr marL="0" marR="0" marT="0" marB="0" anchor="ctr" horzOverflow="overflow"/>
                </a:tc>
                <a:tc>
                  <a:txBody>
                    <a:bodyPr/>
                    <a:lstStyle/>
                    <a:p>
                      <a:pPr algn="l">
                        <a:defRPr sz="1600">
                          <a:uFill>
                            <a:solidFill>
                              <a:srgbClr val="000000"/>
                            </a:solidFill>
                          </a:uFill>
                          <a:latin typeface="Arial"/>
                          <a:ea typeface="Arial"/>
                          <a:cs typeface="Arial"/>
                          <a:sym typeface="Arial"/>
                        </a:defRPr>
                      </a:pPr>
                      <a:endParaRPr/>
                    </a:p>
                  </a:txBody>
                  <a:tcPr marL="0" marR="0" marT="0" marB="0" anchor="ctr" horzOverflow="overflow"/>
                </a:tc>
              </a:tr>
            </a:tbl>
          </a:graphicData>
        </a:graphic>
      </p:graphicFrame>
      <p:sp>
        <p:nvSpPr>
          <p:cNvPr id="797" name="Shape 797"/>
          <p:cNvSpPr/>
          <p:nvPr/>
        </p:nvSpPr>
        <p:spPr>
          <a:xfrm>
            <a:off x="422317" y="5883685"/>
            <a:ext cx="5276812" cy="338554"/>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p>
            <a:pPr>
              <a:defRPr sz="1600">
                <a:uFill>
                  <a:solidFill>
                    <a:srgbClr val="000000"/>
                  </a:solidFill>
                </a:uFill>
                <a:latin typeface="Arial"/>
                <a:ea typeface="Arial"/>
                <a:cs typeface="Arial"/>
                <a:sym typeface="Arial"/>
              </a:defRPr>
            </a:pPr>
            <a:endParaRPr/>
          </a:p>
        </p:txBody>
      </p:sp>
      <p:pic>
        <p:nvPicPr>
          <p:cNvPr id="798" name="image5.jpg" descr="EMCL_PP.jpg"/>
          <p:cNvPicPr>
            <a:picLocks noChangeAspect="1"/>
          </p:cNvPicPr>
          <p:nvPr/>
        </p:nvPicPr>
        <p:blipFill>
          <a:blip r:embed="rId3">
            <a:extLst/>
          </a:blip>
          <a:srcRect l="65224" t="87933"/>
          <a:stretch>
            <a:fillRect/>
          </a:stretch>
        </p:blipFill>
        <p:spPr>
          <a:xfrm>
            <a:off x="5964138" y="6030466"/>
            <a:ext cx="3179862" cy="827534"/>
          </a:xfrm>
          <a:prstGeom prst="rect">
            <a:avLst/>
          </a:prstGeom>
          <a:ln w="12700">
            <a:miter lim="400000"/>
          </a:ln>
        </p:spPr>
      </p:pic>
    </p:spTree>
    <p:extLst>
      <p:ext uri="{BB962C8B-B14F-4D97-AF65-F5344CB8AC3E}">
        <p14:creationId xmlns:p14="http://schemas.microsoft.com/office/powerpoint/2010/main" val="2433572147"/>
      </p:ext>
    </p:extLst>
  </p:cSld>
  <p:clrMapOvr>
    <a:masterClrMapping/>
  </p:clrMapOvr>
  <p:transition spd="slow"/>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16" name="Screen Shot 2015-11-17 at 9.32.12 AM.png"/>
          <p:cNvPicPr>
            <a:picLocks noChangeAspect="1"/>
          </p:cNvPicPr>
          <p:nvPr/>
        </p:nvPicPr>
        <p:blipFill>
          <a:blip r:embed="rId2">
            <a:extLst/>
          </a:blip>
          <a:stretch>
            <a:fillRect/>
          </a:stretch>
        </p:blipFill>
        <p:spPr>
          <a:xfrm>
            <a:off x="1226753" y="994133"/>
            <a:ext cx="6690494" cy="5123734"/>
          </a:xfrm>
          <a:prstGeom prst="rect">
            <a:avLst/>
          </a:prstGeom>
          <a:ln w="12700">
            <a:miter lim="400000"/>
          </a:ln>
        </p:spPr>
      </p:pic>
      <p:sp>
        <p:nvSpPr>
          <p:cNvPr id="917" name="Shape 917"/>
          <p:cNvSpPr/>
          <p:nvPr/>
        </p:nvSpPr>
        <p:spPr>
          <a:xfrm>
            <a:off x="-233760" y="-236389"/>
            <a:ext cx="9611520" cy="976810"/>
          </a:xfrm>
          <a:prstGeom prst="rect">
            <a:avLst/>
          </a:prstGeom>
          <a:solidFill>
            <a:srgbClr val="B51F20"/>
          </a:solidFill>
          <a:ln w="12700">
            <a:miter lim="400000"/>
          </a:ln>
          <a:effectLst>
            <a:outerShdw blurRad="38100" dist="23000" dir="5400000" rotWithShape="0">
              <a:srgbClr val="000000">
                <a:alpha val="35000"/>
              </a:srgbClr>
            </a:outerShdw>
          </a:effectLst>
        </p:spPr>
        <p:txBody>
          <a:bodyPr lIns="45719" rIns="45719" anchor="ctr"/>
          <a:lstStyle/>
          <a:p>
            <a:endParaRPr/>
          </a:p>
        </p:txBody>
      </p:sp>
      <p:sp>
        <p:nvSpPr>
          <p:cNvPr id="918" name="Shape 918"/>
          <p:cNvSpPr/>
          <p:nvPr/>
        </p:nvSpPr>
        <p:spPr>
          <a:xfrm>
            <a:off x="457200" y="-201612"/>
            <a:ext cx="8229601" cy="1143001"/>
          </a:xfrm>
          <a:prstGeom prst="rect">
            <a:avLst/>
          </a:prstGeom>
          <a:ln w="12700">
            <a:miter lim="400000"/>
          </a:ln>
        </p:spPr>
        <p:txBody>
          <a:bodyPr lIns="45719" rIns="45719" anchor="ctr">
            <a:normAutofit/>
          </a:bodyPr>
          <a:lstStyle/>
          <a:p>
            <a:pPr algn="ctr">
              <a:defRPr sz="2800" b="1">
                <a:solidFill>
                  <a:srgbClr val="FFFFFF"/>
                </a:solidFill>
                <a:latin typeface="Arial"/>
                <a:ea typeface="Arial"/>
                <a:cs typeface="Arial"/>
                <a:sym typeface="Arial"/>
              </a:defRPr>
            </a:pPr>
            <a:endParaRPr/>
          </a:p>
        </p:txBody>
      </p:sp>
      <p:pic>
        <p:nvPicPr>
          <p:cNvPr id="919" name="image5.jpg" descr="EMCL_PP.jpg"/>
          <p:cNvPicPr>
            <a:picLocks noChangeAspect="1"/>
          </p:cNvPicPr>
          <p:nvPr/>
        </p:nvPicPr>
        <p:blipFill>
          <a:blip r:embed="rId3">
            <a:extLst/>
          </a:blip>
          <a:srcRect l="65224" t="87933"/>
          <a:stretch>
            <a:fillRect/>
          </a:stretch>
        </p:blipFill>
        <p:spPr>
          <a:xfrm>
            <a:off x="5964138" y="6024116"/>
            <a:ext cx="3179863" cy="827534"/>
          </a:xfrm>
          <a:prstGeom prst="rect">
            <a:avLst/>
          </a:prstGeom>
          <a:ln w="12700">
            <a:miter lim="400000"/>
          </a:ln>
        </p:spPr>
      </p:pic>
      <p:sp>
        <p:nvSpPr>
          <p:cNvPr id="920" name="Shape 920"/>
          <p:cNvSpPr/>
          <p:nvPr/>
        </p:nvSpPr>
        <p:spPr>
          <a:xfrm>
            <a:off x="1439333" y="1913466"/>
            <a:ext cx="4799046" cy="3483274"/>
          </a:xfrm>
          <a:prstGeom prst="rect">
            <a:avLst/>
          </a:prstGeom>
          <a:solidFill>
            <a:srgbClr val="DCE8FF"/>
          </a:solidFill>
          <a:ln>
            <a:solidFill>
              <a:srgbClr val="4A7EBB"/>
            </a:solidFill>
          </a:ln>
          <a:effectLst>
            <a:outerShdw blurRad="38100" dist="23000" dir="5400000" rotWithShape="0">
              <a:srgbClr val="000000">
                <a:alpha val="35000"/>
              </a:srgbClr>
            </a:outerShdw>
          </a:effectLst>
        </p:spPr>
        <p:txBody>
          <a:bodyPr lIns="45719" rIns="45719" anchor="ctr"/>
          <a:lstStyle/>
          <a:p>
            <a:pPr>
              <a:defRPr>
                <a:solidFill>
                  <a:srgbClr val="FFFFFF"/>
                </a:solidFill>
              </a:defRPr>
            </a:pPr>
            <a:endParaRPr/>
          </a:p>
        </p:txBody>
      </p:sp>
      <p:sp>
        <p:nvSpPr>
          <p:cNvPr id="921" name="Shape 921"/>
          <p:cNvSpPr/>
          <p:nvPr/>
        </p:nvSpPr>
        <p:spPr>
          <a:xfrm>
            <a:off x="1028700" y="930909"/>
            <a:ext cx="8382001" cy="5693712"/>
          </a:xfrm>
          <a:prstGeom prst="rect">
            <a:avLst/>
          </a:prstGeom>
          <a:ln w="12700">
            <a:miter lim="400000"/>
          </a:ln>
          <a:extLst>
            <a:ext uri="{C572A759-6A51-4108-AA02-DFA0A04FC94B}">
              <ma14:wrappingTextBoxFlag xmlns="" xmlns:ma14="http://schemas.microsoft.com/office/mac/drawingml/2011/main" val="1"/>
            </a:ext>
          </a:extLst>
        </p:spPr>
        <p:txBody>
          <a:bodyPr lIns="45719" rIns="45719">
            <a:normAutofit/>
          </a:bodyPr>
          <a:lstStyle/>
          <a:p>
            <a:pPr>
              <a:spcBef>
                <a:spcPts val="500"/>
              </a:spcBef>
              <a:defRPr sz="2000" b="1">
                <a:solidFill>
                  <a:srgbClr val="B51F20"/>
                </a:solidFill>
                <a:latin typeface="Arial"/>
                <a:ea typeface="Arial"/>
                <a:cs typeface="Arial"/>
                <a:sym typeface="Arial"/>
              </a:defRPr>
            </a:pPr>
            <a:r>
              <a:rPr lang="en-US" dirty="0" smtClean="0"/>
              <a:t>	“Mon pays” de Gilles </a:t>
            </a:r>
            <a:r>
              <a:rPr lang="en-US" dirty="0" err="1" smtClean="0"/>
              <a:t>Vigneault</a:t>
            </a:r>
            <a:endParaRPr dirty="0"/>
          </a:p>
          <a:p>
            <a:pPr marL="457200">
              <a:defRPr sz="1600" b="1">
                <a:uFill>
                  <a:solidFill>
                    <a:srgbClr val="000000"/>
                  </a:solidFill>
                </a:uFill>
                <a:latin typeface="Arial"/>
                <a:ea typeface="Arial"/>
                <a:cs typeface="Arial"/>
                <a:sym typeface="Arial"/>
              </a:defRPr>
            </a:pPr>
            <a:endParaRPr dirty="0"/>
          </a:p>
          <a:p>
            <a:pPr marL="457200">
              <a:lnSpc>
                <a:spcPct val="150000"/>
              </a:lnSpc>
              <a:defRPr sz="1600">
                <a:uFill>
                  <a:solidFill>
                    <a:srgbClr val="000000"/>
                  </a:solidFill>
                </a:uFill>
                <a:latin typeface="Arial"/>
                <a:ea typeface="Arial"/>
                <a:cs typeface="Arial"/>
                <a:sym typeface="Arial"/>
              </a:defRPr>
            </a:pPr>
            <a:r>
              <a:rPr b="1" dirty="0"/>
              <a:t>Strategy: Have students code for weather/climate and tradition</a:t>
            </a:r>
          </a:p>
          <a:p>
            <a:pPr marL="457200">
              <a:defRPr sz="1600">
                <a:uFill>
                  <a:solidFill>
                    <a:srgbClr val="000000"/>
                  </a:solidFill>
                </a:uFill>
                <a:latin typeface="Arial"/>
                <a:ea typeface="Arial"/>
                <a:cs typeface="Arial"/>
                <a:sym typeface="Arial"/>
              </a:defRPr>
            </a:pPr>
            <a:endParaRPr b="1" dirty="0"/>
          </a:p>
          <a:p>
            <a:pPr marL="457200">
              <a:defRPr sz="1600">
                <a:uFill>
                  <a:solidFill>
                    <a:srgbClr val="000000"/>
                  </a:solidFill>
                </a:uFill>
                <a:latin typeface="Arial"/>
                <a:ea typeface="Arial"/>
                <a:cs typeface="Arial"/>
                <a:sym typeface="Arial"/>
              </a:defRPr>
            </a:pPr>
            <a:r>
              <a:rPr b="1" dirty="0"/>
              <a:t> </a:t>
            </a:r>
            <a:r>
              <a:rPr dirty="0"/>
              <a:t>Mon pays </a:t>
            </a:r>
            <a:r>
              <a:rPr dirty="0" err="1"/>
              <a:t>ce</a:t>
            </a:r>
            <a:r>
              <a:rPr dirty="0"/>
              <a:t> </a:t>
            </a:r>
            <a:r>
              <a:rPr dirty="0" err="1"/>
              <a:t>n'est</a:t>
            </a:r>
            <a:r>
              <a:rPr dirty="0"/>
              <a:t> pas un pays, </a:t>
            </a:r>
            <a:r>
              <a:rPr dirty="0" err="1"/>
              <a:t>c'est</a:t>
            </a:r>
            <a:r>
              <a:rPr dirty="0"/>
              <a:t> </a:t>
            </a:r>
            <a:r>
              <a:rPr dirty="0" err="1"/>
              <a:t>l'hiver</a:t>
            </a:r>
            <a:endParaRPr dirty="0"/>
          </a:p>
          <a:p>
            <a:pPr marL="457200">
              <a:defRPr sz="1600">
                <a:uFill>
                  <a:solidFill>
                    <a:srgbClr val="000000"/>
                  </a:solidFill>
                </a:uFill>
                <a:latin typeface="Arial"/>
                <a:ea typeface="Arial"/>
                <a:cs typeface="Arial"/>
                <a:sym typeface="Arial"/>
              </a:defRPr>
            </a:pPr>
            <a:r>
              <a:rPr dirty="0"/>
              <a:t> Mon </a:t>
            </a:r>
            <a:r>
              <a:rPr dirty="0" err="1"/>
              <a:t>jardin</a:t>
            </a:r>
            <a:r>
              <a:rPr dirty="0"/>
              <a:t> </a:t>
            </a:r>
            <a:r>
              <a:rPr dirty="0" err="1"/>
              <a:t>ce</a:t>
            </a:r>
            <a:r>
              <a:rPr dirty="0"/>
              <a:t> </a:t>
            </a:r>
            <a:r>
              <a:rPr dirty="0" err="1"/>
              <a:t>n'est</a:t>
            </a:r>
            <a:r>
              <a:rPr dirty="0"/>
              <a:t> pas un </a:t>
            </a:r>
            <a:r>
              <a:rPr dirty="0" err="1"/>
              <a:t>jardin</a:t>
            </a:r>
            <a:r>
              <a:rPr dirty="0"/>
              <a:t>, </a:t>
            </a:r>
            <a:r>
              <a:rPr dirty="0" err="1"/>
              <a:t>c'est</a:t>
            </a:r>
            <a:r>
              <a:rPr dirty="0"/>
              <a:t> la </a:t>
            </a:r>
            <a:r>
              <a:rPr dirty="0" err="1"/>
              <a:t>plaine</a:t>
            </a:r>
            <a:endParaRPr dirty="0"/>
          </a:p>
          <a:p>
            <a:pPr marL="457200">
              <a:defRPr sz="1600">
                <a:uFill>
                  <a:solidFill>
                    <a:srgbClr val="000000"/>
                  </a:solidFill>
                </a:uFill>
                <a:latin typeface="Arial"/>
                <a:ea typeface="Arial"/>
                <a:cs typeface="Arial"/>
                <a:sym typeface="Arial"/>
              </a:defRPr>
            </a:pPr>
            <a:r>
              <a:rPr dirty="0"/>
              <a:t> Mon </a:t>
            </a:r>
            <a:r>
              <a:rPr dirty="0" err="1"/>
              <a:t>chemin</a:t>
            </a:r>
            <a:r>
              <a:rPr dirty="0"/>
              <a:t> </a:t>
            </a:r>
            <a:r>
              <a:rPr dirty="0" err="1"/>
              <a:t>ce</a:t>
            </a:r>
            <a:r>
              <a:rPr dirty="0"/>
              <a:t> </a:t>
            </a:r>
            <a:r>
              <a:rPr dirty="0" err="1"/>
              <a:t>n'est</a:t>
            </a:r>
            <a:r>
              <a:rPr dirty="0"/>
              <a:t> pas un </a:t>
            </a:r>
            <a:r>
              <a:rPr dirty="0" err="1"/>
              <a:t>chemin</a:t>
            </a:r>
            <a:r>
              <a:rPr dirty="0"/>
              <a:t>, </a:t>
            </a:r>
            <a:r>
              <a:rPr dirty="0" err="1"/>
              <a:t>c'est</a:t>
            </a:r>
            <a:r>
              <a:rPr dirty="0"/>
              <a:t> la </a:t>
            </a:r>
            <a:r>
              <a:rPr dirty="0" err="1"/>
              <a:t>neige</a:t>
            </a:r>
            <a:endParaRPr dirty="0"/>
          </a:p>
          <a:p>
            <a:pPr marL="457200">
              <a:defRPr sz="1600">
                <a:uFill>
                  <a:solidFill>
                    <a:srgbClr val="000000"/>
                  </a:solidFill>
                </a:uFill>
                <a:latin typeface="Arial"/>
                <a:ea typeface="Arial"/>
                <a:cs typeface="Arial"/>
                <a:sym typeface="Arial"/>
              </a:defRPr>
            </a:pPr>
            <a:r>
              <a:rPr dirty="0"/>
              <a:t> Mon pays </a:t>
            </a:r>
            <a:r>
              <a:rPr dirty="0" err="1"/>
              <a:t>ce</a:t>
            </a:r>
            <a:r>
              <a:rPr dirty="0"/>
              <a:t> </a:t>
            </a:r>
            <a:r>
              <a:rPr dirty="0" err="1"/>
              <a:t>n'est</a:t>
            </a:r>
            <a:r>
              <a:rPr dirty="0"/>
              <a:t> pas un pays, </a:t>
            </a:r>
            <a:r>
              <a:rPr dirty="0" err="1"/>
              <a:t>c'est</a:t>
            </a:r>
            <a:r>
              <a:rPr dirty="0"/>
              <a:t> </a:t>
            </a:r>
            <a:r>
              <a:rPr dirty="0" err="1"/>
              <a:t>l'hiver</a:t>
            </a:r>
            <a:r>
              <a:rPr dirty="0"/>
              <a:t>…</a:t>
            </a:r>
          </a:p>
          <a:p>
            <a:pPr marL="457200">
              <a:defRPr sz="1600" b="1">
                <a:uFill>
                  <a:solidFill>
                    <a:srgbClr val="000000"/>
                  </a:solidFill>
                </a:uFill>
                <a:latin typeface="Arial"/>
                <a:ea typeface="Arial"/>
                <a:cs typeface="Arial"/>
                <a:sym typeface="Arial"/>
              </a:defRPr>
            </a:pPr>
            <a:endParaRPr dirty="0"/>
          </a:p>
          <a:p>
            <a:pPr marL="457200">
              <a:defRPr sz="1600">
                <a:uFill>
                  <a:solidFill>
                    <a:srgbClr val="000000"/>
                  </a:solidFill>
                </a:uFill>
                <a:latin typeface="Arial"/>
                <a:ea typeface="Arial"/>
                <a:cs typeface="Arial"/>
                <a:sym typeface="Arial"/>
              </a:defRPr>
            </a:pPr>
            <a:r>
              <a:rPr dirty="0"/>
              <a:t> </a:t>
            </a:r>
            <a:r>
              <a:rPr dirty="0" err="1"/>
              <a:t>Dans</a:t>
            </a:r>
            <a:r>
              <a:rPr dirty="0"/>
              <a:t> la blanche </a:t>
            </a:r>
            <a:r>
              <a:rPr dirty="0" err="1"/>
              <a:t>cérémonie</a:t>
            </a:r>
            <a:endParaRPr dirty="0"/>
          </a:p>
          <a:p>
            <a:pPr marL="457200">
              <a:defRPr sz="1600">
                <a:uFill>
                  <a:solidFill>
                    <a:srgbClr val="000000"/>
                  </a:solidFill>
                </a:uFill>
                <a:latin typeface="Arial"/>
                <a:ea typeface="Arial"/>
                <a:cs typeface="Arial"/>
                <a:sym typeface="Arial"/>
              </a:defRPr>
            </a:pPr>
            <a:r>
              <a:rPr dirty="0"/>
              <a:t> </a:t>
            </a:r>
            <a:r>
              <a:rPr dirty="0" err="1"/>
              <a:t>Où</a:t>
            </a:r>
            <a:r>
              <a:rPr dirty="0"/>
              <a:t> la </a:t>
            </a:r>
            <a:r>
              <a:rPr dirty="0" err="1"/>
              <a:t>neige</a:t>
            </a:r>
            <a:r>
              <a:rPr dirty="0"/>
              <a:t> au vent se </a:t>
            </a:r>
            <a:r>
              <a:rPr dirty="0" err="1"/>
              <a:t>marie</a:t>
            </a:r>
            <a:endParaRPr dirty="0"/>
          </a:p>
          <a:p>
            <a:pPr marL="457200">
              <a:defRPr sz="1600">
                <a:uFill>
                  <a:solidFill>
                    <a:srgbClr val="000000"/>
                  </a:solidFill>
                </a:uFill>
                <a:latin typeface="Arial"/>
                <a:ea typeface="Arial"/>
                <a:cs typeface="Arial"/>
                <a:sym typeface="Arial"/>
              </a:defRPr>
            </a:pPr>
            <a:r>
              <a:rPr dirty="0"/>
              <a:t> </a:t>
            </a:r>
            <a:r>
              <a:rPr dirty="0" err="1"/>
              <a:t>Dans</a:t>
            </a:r>
            <a:r>
              <a:rPr dirty="0"/>
              <a:t> </a:t>
            </a:r>
            <a:r>
              <a:rPr dirty="0" err="1"/>
              <a:t>ce</a:t>
            </a:r>
            <a:r>
              <a:rPr dirty="0"/>
              <a:t> pays de </a:t>
            </a:r>
            <a:r>
              <a:rPr dirty="0" err="1"/>
              <a:t>poudrerie</a:t>
            </a:r>
            <a:endParaRPr dirty="0"/>
          </a:p>
          <a:p>
            <a:pPr marL="457200">
              <a:defRPr sz="1600">
                <a:uFill>
                  <a:solidFill>
                    <a:srgbClr val="000000"/>
                  </a:solidFill>
                </a:uFill>
                <a:latin typeface="Arial"/>
                <a:ea typeface="Arial"/>
                <a:cs typeface="Arial"/>
                <a:sym typeface="Arial"/>
              </a:defRPr>
            </a:pPr>
            <a:r>
              <a:rPr dirty="0"/>
              <a:t> Mon </a:t>
            </a:r>
            <a:r>
              <a:rPr dirty="0" err="1"/>
              <a:t>père</a:t>
            </a:r>
            <a:r>
              <a:rPr dirty="0"/>
              <a:t> a fait </a:t>
            </a:r>
            <a:r>
              <a:rPr dirty="0" err="1"/>
              <a:t>bâtir</a:t>
            </a:r>
            <a:r>
              <a:rPr dirty="0"/>
              <a:t> </a:t>
            </a:r>
            <a:r>
              <a:rPr dirty="0" err="1"/>
              <a:t>maison</a:t>
            </a:r>
            <a:endParaRPr dirty="0"/>
          </a:p>
          <a:p>
            <a:pPr marL="457200">
              <a:defRPr sz="1600">
                <a:uFill>
                  <a:solidFill>
                    <a:srgbClr val="000000"/>
                  </a:solidFill>
                </a:uFill>
                <a:latin typeface="Arial"/>
                <a:ea typeface="Arial"/>
                <a:cs typeface="Arial"/>
                <a:sym typeface="Arial"/>
              </a:defRPr>
            </a:pPr>
            <a:r>
              <a:rPr dirty="0"/>
              <a:t> Et je </a:t>
            </a:r>
            <a:r>
              <a:rPr dirty="0" err="1"/>
              <a:t>m'en</a:t>
            </a:r>
            <a:r>
              <a:rPr dirty="0"/>
              <a:t> </a:t>
            </a:r>
            <a:r>
              <a:rPr dirty="0" err="1"/>
              <a:t>vais</a:t>
            </a:r>
            <a:r>
              <a:rPr dirty="0"/>
              <a:t> </a:t>
            </a:r>
            <a:r>
              <a:rPr dirty="0" err="1"/>
              <a:t>être</a:t>
            </a:r>
            <a:r>
              <a:rPr dirty="0"/>
              <a:t> </a:t>
            </a:r>
            <a:r>
              <a:rPr dirty="0" err="1"/>
              <a:t>fidèle</a:t>
            </a:r>
            <a:r>
              <a:rPr dirty="0"/>
              <a:t> </a:t>
            </a:r>
          </a:p>
          <a:p>
            <a:pPr marL="457200">
              <a:defRPr sz="1600">
                <a:uFill>
                  <a:solidFill>
                    <a:srgbClr val="000000"/>
                  </a:solidFill>
                </a:uFill>
                <a:latin typeface="Arial"/>
                <a:ea typeface="Arial"/>
                <a:cs typeface="Arial"/>
                <a:sym typeface="Arial"/>
              </a:defRPr>
            </a:pPr>
            <a:r>
              <a:rPr dirty="0"/>
              <a:t> A </a:t>
            </a:r>
            <a:r>
              <a:rPr dirty="0" err="1"/>
              <a:t>sa</a:t>
            </a:r>
            <a:r>
              <a:rPr dirty="0"/>
              <a:t> </a:t>
            </a:r>
            <a:r>
              <a:rPr dirty="0" err="1"/>
              <a:t>manière</a:t>
            </a:r>
            <a:r>
              <a:rPr dirty="0"/>
              <a:t>, à son </a:t>
            </a:r>
            <a:r>
              <a:rPr dirty="0" err="1"/>
              <a:t>modèle</a:t>
            </a:r>
            <a:endParaRPr dirty="0"/>
          </a:p>
          <a:p>
            <a:pPr marL="457200">
              <a:defRPr sz="1600">
                <a:uFill>
                  <a:solidFill>
                    <a:srgbClr val="000000"/>
                  </a:solidFill>
                </a:uFill>
                <a:latin typeface="Arial"/>
                <a:ea typeface="Arial"/>
                <a:cs typeface="Arial"/>
                <a:sym typeface="Arial"/>
              </a:defRPr>
            </a:pPr>
            <a:r>
              <a:rPr dirty="0"/>
              <a:t> La </a:t>
            </a:r>
            <a:r>
              <a:rPr dirty="0" err="1"/>
              <a:t>chambre</a:t>
            </a:r>
            <a:r>
              <a:rPr dirty="0"/>
              <a:t> </a:t>
            </a:r>
            <a:r>
              <a:rPr dirty="0" err="1"/>
              <a:t>d'amis</a:t>
            </a:r>
            <a:r>
              <a:rPr dirty="0"/>
              <a:t> sera </a:t>
            </a:r>
            <a:r>
              <a:rPr dirty="0" err="1"/>
              <a:t>telle</a:t>
            </a:r>
            <a:endParaRPr dirty="0"/>
          </a:p>
          <a:p>
            <a:pPr marL="457200">
              <a:defRPr sz="1600">
                <a:uFill>
                  <a:solidFill>
                    <a:srgbClr val="000000"/>
                  </a:solidFill>
                </a:uFill>
                <a:latin typeface="Arial"/>
                <a:ea typeface="Arial"/>
                <a:cs typeface="Arial"/>
                <a:sym typeface="Arial"/>
              </a:defRPr>
            </a:pPr>
            <a:r>
              <a:rPr dirty="0"/>
              <a:t> </a:t>
            </a:r>
            <a:r>
              <a:rPr dirty="0" err="1"/>
              <a:t>Qu'on</a:t>
            </a:r>
            <a:r>
              <a:rPr dirty="0"/>
              <a:t> </a:t>
            </a:r>
            <a:r>
              <a:rPr dirty="0" err="1"/>
              <a:t>viendra</a:t>
            </a:r>
            <a:r>
              <a:rPr dirty="0"/>
              <a:t> des </a:t>
            </a:r>
            <a:r>
              <a:rPr dirty="0" err="1"/>
              <a:t>autres</a:t>
            </a:r>
            <a:r>
              <a:rPr dirty="0"/>
              <a:t> </a:t>
            </a:r>
            <a:r>
              <a:rPr dirty="0" err="1"/>
              <a:t>saisons</a:t>
            </a:r>
            <a:endParaRPr dirty="0"/>
          </a:p>
          <a:p>
            <a:pPr marL="457200">
              <a:lnSpc>
                <a:spcPct val="150000"/>
              </a:lnSpc>
              <a:defRPr sz="1600">
                <a:uFill>
                  <a:solidFill>
                    <a:srgbClr val="000000"/>
                  </a:solidFill>
                </a:uFill>
                <a:latin typeface="Arial"/>
                <a:ea typeface="Arial"/>
                <a:cs typeface="Arial"/>
                <a:sym typeface="Arial"/>
              </a:defRPr>
            </a:pPr>
            <a:r>
              <a:rPr dirty="0"/>
              <a:t> Pour se </a:t>
            </a:r>
            <a:r>
              <a:rPr dirty="0" err="1"/>
              <a:t>bâtir</a:t>
            </a:r>
            <a:r>
              <a:rPr dirty="0"/>
              <a:t> à </a:t>
            </a:r>
            <a:r>
              <a:rPr dirty="0" err="1"/>
              <a:t>côté</a:t>
            </a:r>
            <a:r>
              <a:rPr dirty="0"/>
              <a:t> </a:t>
            </a:r>
            <a:r>
              <a:rPr dirty="0" err="1"/>
              <a:t>d'elle</a:t>
            </a:r>
            <a:r>
              <a:rPr dirty="0"/>
              <a:t>…</a:t>
            </a:r>
          </a:p>
          <a:p>
            <a:pPr marL="457200">
              <a:defRPr sz="1600">
                <a:uFill>
                  <a:solidFill>
                    <a:srgbClr val="000000"/>
                  </a:solidFill>
                </a:uFill>
                <a:latin typeface="Arial"/>
                <a:ea typeface="Arial"/>
                <a:cs typeface="Arial"/>
                <a:sym typeface="Arial"/>
              </a:defRPr>
            </a:pPr>
            <a:endParaRPr dirty="0"/>
          </a:p>
        </p:txBody>
      </p:sp>
      <p:sp>
        <p:nvSpPr>
          <p:cNvPr id="922" name="Shape 922"/>
          <p:cNvSpPr/>
          <p:nvPr/>
        </p:nvSpPr>
        <p:spPr>
          <a:xfrm>
            <a:off x="457200" y="-201612"/>
            <a:ext cx="8229601" cy="1143001"/>
          </a:xfrm>
          <a:prstGeom prst="rect">
            <a:avLst/>
          </a:prstGeom>
          <a:ln w="12700">
            <a:miter lim="400000"/>
          </a:ln>
          <a:extLst>
            <a:ext uri="{C572A759-6A51-4108-AA02-DFA0A04FC94B}">
              <ma14:wrappingTextBoxFlag xmlns="" xmlns:ma14="http://schemas.microsoft.com/office/mac/drawingml/2011/main" val="1"/>
            </a:ext>
          </a:extLst>
        </p:spPr>
        <p:txBody>
          <a:bodyPr lIns="45719" rIns="45719" anchor="ctr">
            <a:normAutofit/>
          </a:bodyPr>
          <a:lstStyle>
            <a:lvl1pPr algn="ctr">
              <a:defRPr sz="2800" b="1">
                <a:solidFill>
                  <a:srgbClr val="FFFFFF"/>
                </a:solidFill>
                <a:latin typeface="Arial"/>
                <a:ea typeface="Arial"/>
                <a:cs typeface="Arial"/>
                <a:sym typeface="Arial"/>
              </a:defRPr>
            </a:lvl1pPr>
          </a:lstStyle>
          <a:p>
            <a:r>
              <a:rPr lang="en-US" smtClean="0"/>
              <a:t>Worksheet 18</a:t>
            </a:r>
            <a:r>
              <a:rPr lang="en-US" sz="2000" smtClean="0"/>
              <a:t>   Introducing </a:t>
            </a:r>
            <a:r>
              <a:rPr lang="en-US" sz="2000" dirty="0" smtClean="0"/>
              <a:t>Figures of Speech in Music</a:t>
            </a:r>
            <a:endParaRPr sz="2000" dirty="0"/>
          </a:p>
        </p:txBody>
      </p:sp>
      <p:sp>
        <p:nvSpPr>
          <p:cNvPr id="923" name="Shape 923"/>
          <p:cNvSpPr/>
          <p:nvPr/>
        </p:nvSpPr>
        <p:spPr>
          <a:xfrm>
            <a:off x="1534583" y="2061633"/>
            <a:ext cx="4608546" cy="696066"/>
          </a:xfrm>
          <a:prstGeom prst="rect">
            <a:avLst/>
          </a:prstGeom>
          <a:solidFill>
            <a:srgbClr val="F5ED0E">
              <a:alpha val="35000"/>
            </a:srgbClr>
          </a:solidFill>
          <a:ln w="12700">
            <a:miter lim="400000"/>
          </a:ln>
        </p:spPr>
        <p:txBody>
          <a:bodyPr lIns="45719" rIns="45719" anchor="ctr"/>
          <a:lstStyle/>
          <a:p>
            <a:endParaRPr/>
          </a:p>
        </p:txBody>
      </p:sp>
    </p:spTree>
    <p:extLst>
      <p:ext uri="{BB962C8B-B14F-4D97-AF65-F5344CB8AC3E}">
        <p14:creationId xmlns:p14="http://schemas.microsoft.com/office/powerpoint/2010/main" val="3389586567"/>
      </p:ext>
    </p:extLst>
  </p:cSld>
  <p:clrMapOvr>
    <a:masterClrMapping/>
  </p:clrMapOvr>
  <p:transition spd="slow"/>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3" name="Screen Shot 2015-11-17 at 9.32.12 AM.png"/>
          <p:cNvPicPr>
            <a:picLocks noChangeAspect="1"/>
          </p:cNvPicPr>
          <p:nvPr/>
        </p:nvPicPr>
        <p:blipFill>
          <a:blip r:embed="rId2">
            <a:extLst/>
          </a:blip>
          <a:stretch>
            <a:fillRect/>
          </a:stretch>
        </p:blipFill>
        <p:spPr>
          <a:xfrm>
            <a:off x="1226753" y="994133"/>
            <a:ext cx="6690494" cy="5123734"/>
          </a:xfrm>
          <a:prstGeom prst="rect">
            <a:avLst/>
          </a:prstGeom>
          <a:ln w="12700">
            <a:miter lim="400000"/>
          </a:ln>
        </p:spPr>
      </p:pic>
      <p:sp>
        <p:nvSpPr>
          <p:cNvPr id="944" name="Shape 944"/>
          <p:cNvSpPr/>
          <p:nvPr/>
        </p:nvSpPr>
        <p:spPr>
          <a:xfrm>
            <a:off x="-233760" y="-236389"/>
            <a:ext cx="9611520" cy="976810"/>
          </a:xfrm>
          <a:prstGeom prst="rect">
            <a:avLst/>
          </a:prstGeom>
          <a:solidFill>
            <a:srgbClr val="B51F20"/>
          </a:solidFill>
          <a:ln w="12700">
            <a:miter lim="400000"/>
          </a:ln>
          <a:effectLst>
            <a:outerShdw blurRad="38100" dist="23000" dir="5400000" rotWithShape="0">
              <a:srgbClr val="000000">
                <a:alpha val="35000"/>
              </a:srgbClr>
            </a:outerShdw>
          </a:effectLst>
        </p:spPr>
        <p:txBody>
          <a:bodyPr lIns="45719" rIns="45719" anchor="ctr"/>
          <a:lstStyle/>
          <a:p>
            <a:endParaRPr/>
          </a:p>
        </p:txBody>
      </p:sp>
      <p:sp>
        <p:nvSpPr>
          <p:cNvPr id="945" name="Shape 945"/>
          <p:cNvSpPr/>
          <p:nvPr/>
        </p:nvSpPr>
        <p:spPr>
          <a:xfrm>
            <a:off x="457200" y="-201612"/>
            <a:ext cx="8229601" cy="1143001"/>
          </a:xfrm>
          <a:prstGeom prst="rect">
            <a:avLst/>
          </a:prstGeom>
          <a:ln w="12700">
            <a:miter lim="400000"/>
          </a:ln>
          <a:extLst>
            <a:ext uri="{C572A759-6A51-4108-AA02-DFA0A04FC94B}">
              <ma14:wrappingTextBoxFlag xmlns="" xmlns:ma14="http://schemas.microsoft.com/office/mac/drawingml/2011/main" val="1"/>
            </a:ext>
          </a:extLst>
        </p:spPr>
        <p:txBody>
          <a:bodyPr lIns="45719" rIns="45719" anchor="ctr">
            <a:normAutofit/>
          </a:bodyPr>
          <a:lstStyle>
            <a:lvl1pPr algn="ctr">
              <a:defRPr sz="2800" b="1">
                <a:solidFill>
                  <a:srgbClr val="FFFFFF"/>
                </a:solidFill>
                <a:latin typeface="Arial"/>
                <a:ea typeface="Arial"/>
                <a:cs typeface="Arial"/>
                <a:sym typeface="Arial"/>
              </a:defRPr>
            </a:lvl1pPr>
          </a:lstStyle>
          <a:p>
            <a:r>
              <a:rPr lang="en-US"/>
              <a:t>Worksheet </a:t>
            </a:r>
            <a:r>
              <a:rPr lang="en-US" smtClean="0"/>
              <a:t>19   </a:t>
            </a:r>
            <a:r>
              <a:rPr smtClean="0"/>
              <a:t>Humor </a:t>
            </a:r>
            <a:r>
              <a:t>and Communication</a:t>
            </a:r>
          </a:p>
        </p:txBody>
      </p:sp>
      <p:sp>
        <p:nvSpPr>
          <p:cNvPr id="946" name="Shape 946"/>
          <p:cNvSpPr/>
          <p:nvPr/>
        </p:nvSpPr>
        <p:spPr>
          <a:xfrm>
            <a:off x="381000" y="930909"/>
            <a:ext cx="8382001" cy="5250105"/>
          </a:xfrm>
          <a:prstGeom prst="rect">
            <a:avLst/>
          </a:prstGeom>
          <a:ln w="12700">
            <a:miter lim="400000"/>
          </a:ln>
          <a:extLst>
            <a:ext uri="{C572A759-6A51-4108-AA02-DFA0A04FC94B}">
              <ma14:wrappingTextBoxFlag xmlns="" xmlns:ma14="http://schemas.microsoft.com/office/mac/drawingml/2011/main" val="1"/>
            </a:ext>
          </a:extLst>
        </p:spPr>
        <p:txBody>
          <a:bodyPr lIns="45719" rIns="45719">
            <a:normAutofit fontScale="92500" lnSpcReduction="20000"/>
          </a:bodyPr>
          <a:lstStyle/>
          <a:p>
            <a:pPr>
              <a:defRPr sz="1600">
                <a:uFill>
                  <a:solidFill>
                    <a:srgbClr val="000000"/>
                  </a:solidFill>
                </a:uFill>
                <a:latin typeface="Arial"/>
                <a:ea typeface="Arial"/>
                <a:cs typeface="Arial"/>
                <a:sym typeface="Arial"/>
              </a:defRPr>
            </a:pPr>
            <a:r>
              <a:rPr b="1" dirty="0"/>
              <a:t>“</a:t>
            </a:r>
            <a:r>
              <a:rPr sz="2200" b="1" dirty="0"/>
              <a:t>Les croissants”</a:t>
            </a:r>
            <a:r>
              <a:rPr sz="2200" dirty="0"/>
              <a:t> de Fernand Raynaud</a:t>
            </a:r>
          </a:p>
          <a:p>
            <a:pPr>
              <a:defRPr sz="1600">
                <a:uFill>
                  <a:solidFill>
                    <a:srgbClr val="000000"/>
                  </a:solidFill>
                </a:uFill>
                <a:latin typeface="Arial"/>
                <a:ea typeface="Arial"/>
                <a:cs typeface="Arial"/>
                <a:sym typeface="Arial"/>
              </a:defRPr>
            </a:pPr>
            <a:endParaRPr sz="2200" dirty="0"/>
          </a:p>
          <a:p>
            <a:pPr>
              <a:defRPr sz="1600">
                <a:uFill>
                  <a:solidFill>
                    <a:srgbClr val="000000"/>
                  </a:solidFill>
                </a:uFill>
                <a:latin typeface="Arial"/>
                <a:ea typeface="Arial"/>
                <a:cs typeface="Arial"/>
                <a:sym typeface="Arial"/>
              </a:defRPr>
            </a:pPr>
            <a:r>
              <a:rPr sz="2200" b="1" dirty="0"/>
              <a:t>Tip:</a:t>
            </a:r>
            <a:r>
              <a:rPr sz="2200" dirty="0"/>
              <a:t> Available on YouTube</a:t>
            </a:r>
          </a:p>
          <a:p>
            <a:pPr>
              <a:defRPr sz="1600">
                <a:uFill>
                  <a:solidFill>
                    <a:srgbClr val="000000"/>
                  </a:solidFill>
                </a:uFill>
                <a:latin typeface="Arial"/>
                <a:ea typeface="Arial"/>
                <a:cs typeface="Arial"/>
                <a:sym typeface="Arial"/>
              </a:defRPr>
            </a:pPr>
            <a:endParaRPr sz="2200" dirty="0"/>
          </a:p>
          <a:p>
            <a:pPr>
              <a:defRPr sz="1600">
                <a:uFill>
                  <a:solidFill>
                    <a:srgbClr val="000000"/>
                  </a:solidFill>
                </a:uFill>
                <a:latin typeface="Arial"/>
                <a:ea typeface="Arial"/>
                <a:cs typeface="Arial"/>
                <a:sym typeface="Arial"/>
              </a:defRPr>
            </a:pPr>
            <a:r>
              <a:rPr sz="2200" i="1" dirty="0"/>
              <a:t>Fernand:</a:t>
            </a:r>
            <a:r>
              <a:rPr sz="2200" dirty="0"/>
              <a:t> </a:t>
            </a:r>
            <a:r>
              <a:rPr sz="2200" dirty="0" err="1"/>
              <a:t>Garçon</a:t>
            </a:r>
            <a:r>
              <a:rPr sz="2200" dirty="0"/>
              <a:t>, </a:t>
            </a:r>
            <a:r>
              <a:rPr sz="2200" dirty="0" err="1"/>
              <a:t>s'il</a:t>
            </a:r>
            <a:r>
              <a:rPr sz="2200" dirty="0"/>
              <a:t> </a:t>
            </a:r>
            <a:r>
              <a:rPr sz="2200" dirty="0" err="1"/>
              <a:t>vous</a:t>
            </a:r>
            <a:r>
              <a:rPr sz="2200" dirty="0"/>
              <a:t> </a:t>
            </a:r>
            <a:r>
              <a:rPr sz="2200" dirty="0" err="1"/>
              <a:t>plaît</a:t>
            </a:r>
            <a:r>
              <a:rPr sz="2200" dirty="0"/>
              <a:t>! Je </a:t>
            </a:r>
            <a:r>
              <a:rPr sz="2200" dirty="0" err="1"/>
              <a:t>voudrais</a:t>
            </a:r>
            <a:r>
              <a:rPr sz="2200" dirty="0"/>
              <a:t> un café-crème avec </a:t>
            </a:r>
            <a:r>
              <a:rPr sz="2200" dirty="0" err="1"/>
              <a:t>deux</a:t>
            </a:r>
            <a:r>
              <a:rPr sz="2200" dirty="0"/>
              <a:t> croissants.</a:t>
            </a:r>
          </a:p>
          <a:p>
            <a:pPr>
              <a:defRPr sz="1600">
                <a:uFill>
                  <a:solidFill>
                    <a:srgbClr val="000000"/>
                  </a:solidFill>
                </a:uFill>
                <a:latin typeface="Arial"/>
                <a:ea typeface="Arial"/>
                <a:cs typeface="Arial"/>
                <a:sym typeface="Arial"/>
              </a:defRPr>
            </a:pPr>
            <a:endParaRPr sz="2200" dirty="0"/>
          </a:p>
          <a:p>
            <a:pPr>
              <a:defRPr sz="1600">
                <a:uFill>
                  <a:solidFill>
                    <a:srgbClr val="000000"/>
                  </a:solidFill>
                </a:uFill>
                <a:latin typeface="Arial"/>
                <a:ea typeface="Arial"/>
                <a:cs typeface="Arial"/>
                <a:sym typeface="Arial"/>
              </a:defRPr>
            </a:pPr>
            <a:r>
              <a:rPr sz="2200" i="1" dirty="0"/>
              <a:t>Le </a:t>
            </a:r>
            <a:r>
              <a:rPr sz="2200" i="1" dirty="0" err="1"/>
              <a:t>garçon</a:t>
            </a:r>
            <a:r>
              <a:rPr sz="2200" i="1" dirty="0"/>
              <a:t>:</a:t>
            </a:r>
            <a:r>
              <a:rPr sz="2200" dirty="0"/>
              <a:t> Je </a:t>
            </a:r>
            <a:r>
              <a:rPr sz="2200" dirty="0" err="1"/>
              <a:t>m'excuse</a:t>
            </a:r>
            <a:r>
              <a:rPr sz="2200" dirty="0"/>
              <a:t>, monsieur, on </a:t>
            </a:r>
            <a:r>
              <a:rPr sz="2200" dirty="0" err="1"/>
              <a:t>n'a</a:t>
            </a:r>
            <a:r>
              <a:rPr sz="2200" dirty="0"/>
              <a:t> plus de croissants.</a:t>
            </a:r>
          </a:p>
          <a:p>
            <a:pPr>
              <a:defRPr sz="1600">
                <a:uFill>
                  <a:solidFill>
                    <a:srgbClr val="000000"/>
                  </a:solidFill>
                </a:uFill>
                <a:latin typeface="Arial"/>
                <a:ea typeface="Arial"/>
                <a:cs typeface="Arial"/>
                <a:sym typeface="Arial"/>
              </a:defRPr>
            </a:pPr>
            <a:endParaRPr sz="2200" dirty="0"/>
          </a:p>
          <a:p>
            <a:pPr>
              <a:defRPr sz="1600">
                <a:uFill>
                  <a:solidFill>
                    <a:srgbClr val="000000"/>
                  </a:solidFill>
                </a:uFill>
                <a:latin typeface="Arial"/>
                <a:ea typeface="Arial"/>
                <a:cs typeface="Arial"/>
                <a:sym typeface="Arial"/>
              </a:defRPr>
            </a:pPr>
            <a:r>
              <a:rPr sz="2200" i="1" dirty="0"/>
              <a:t>Fernand:</a:t>
            </a:r>
            <a:r>
              <a:rPr sz="2200" dirty="0"/>
              <a:t> Ah! Ben, </a:t>
            </a:r>
            <a:r>
              <a:rPr sz="2200" dirty="0" err="1"/>
              <a:t>ça</a:t>
            </a:r>
            <a:r>
              <a:rPr sz="2200" dirty="0"/>
              <a:t> ne fait </a:t>
            </a:r>
            <a:r>
              <a:rPr sz="2200" dirty="0" err="1"/>
              <a:t>rien</a:t>
            </a:r>
            <a:r>
              <a:rPr sz="2200" dirty="0"/>
              <a:t>. </a:t>
            </a:r>
            <a:r>
              <a:rPr sz="2200" dirty="0" err="1"/>
              <a:t>Vous</a:t>
            </a:r>
            <a:r>
              <a:rPr sz="2200" dirty="0"/>
              <a:t> </a:t>
            </a:r>
            <a:r>
              <a:rPr sz="2200" dirty="0" err="1"/>
              <a:t>allez</a:t>
            </a:r>
            <a:r>
              <a:rPr sz="2200" dirty="0"/>
              <a:t> me donner tout </a:t>
            </a:r>
            <a:r>
              <a:rPr sz="2200" dirty="0" err="1"/>
              <a:t>simplement</a:t>
            </a:r>
            <a:r>
              <a:rPr sz="2200" dirty="0"/>
              <a:t> un café </a:t>
            </a:r>
            <a:r>
              <a:rPr sz="2200" dirty="0" err="1"/>
              <a:t>alors</a:t>
            </a:r>
            <a:r>
              <a:rPr sz="2200" dirty="0"/>
              <a:t>, un petit café, avec </a:t>
            </a:r>
            <a:r>
              <a:rPr sz="2200" dirty="0" err="1"/>
              <a:t>deux</a:t>
            </a:r>
            <a:r>
              <a:rPr sz="2200" dirty="0"/>
              <a:t> croissants.</a:t>
            </a:r>
          </a:p>
          <a:p>
            <a:pPr>
              <a:defRPr sz="1600">
                <a:uFill>
                  <a:solidFill>
                    <a:srgbClr val="000000"/>
                  </a:solidFill>
                </a:uFill>
                <a:latin typeface="Arial"/>
                <a:ea typeface="Arial"/>
                <a:cs typeface="Arial"/>
                <a:sym typeface="Arial"/>
              </a:defRPr>
            </a:pPr>
            <a:endParaRPr sz="2200" dirty="0"/>
          </a:p>
          <a:p>
            <a:pPr>
              <a:defRPr sz="1600">
                <a:uFill>
                  <a:solidFill>
                    <a:srgbClr val="000000"/>
                  </a:solidFill>
                </a:uFill>
                <a:latin typeface="Arial"/>
                <a:ea typeface="Arial"/>
                <a:cs typeface="Arial"/>
                <a:sym typeface="Arial"/>
              </a:defRPr>
            </a:pPr>
            <a:r>
              <a:rPr sz="2200" i="1" dirty="0"/>
              <a:t>Le </a:t>
            </a:r>
            <a:r>
              <a:rPr sz="2200" i="1" dirty="0" err="1"/>
              <a:t>garçon</a:t>
            </a:r>
            <a:r>
              <a:rPr sz="2200" i="1" dirty="0"/>
              <a:t>:</a:t>
            </a:r>
            <a:r>
              <a:rPr sz="2200" dirty="0"/>
              <a:t> </a:t>
            </a:r>
            <a:r>
              <a:rPr sz="2200" dirty="0" err="1"/>
              <a:t>Mais</a:t>
            </a:r>
            <a:r>
              <a:rPr sz="2200" dirty="0"/>
              <a:t>…Je me </a:t>
            </a:r>
            <a:r>
              <a:rPr sz="2200" dirty="0" err="1"/>
              <a:t>suis</a:t>
            </a:r>
            <a:r>
              <a:rPr sz="2200" dirty="0"/>
              <a:t> mal </a:t>
            </a:r>
            <a:r>
              <a:rPr sz="2200" dirty="0" err="1"/>
              <a:t>exprimé</a:t>
            </a:r>
            <a:r>
              <a:rPr sz="2200" dirty="0"/>
              <a:t>. Je </a:t>
            </a:r>
            <a:r>
              <a:rPr sz="2200" dirty="0" err="1"/>
              <a:t>viens</a:t>
            </a:r>
            <a:r>
              <a:rPr sz="2200" dirty="0"/>
              <a:t> de </a:t>
            </a:r>
            <a:r>
              <a:rPr sz="2200" dirty="0" err="1"/>
              <a:t>vous</a:t>
            </a:r>
            <a:r>
              <a:rPr sz="2200" dirty="0"/>
              <a:t> dire que nous </a:t>
            </a:r>
            <a:r>
              <a:rPr sz="2200" dirty="0" err="1"/>
              <a:t>n'avons</a:t>
            </a:r>
            <a:r>
              <a:rPr sz="2200" dirty="0"/>
              <a:t> plus de croissants. On </a:t>
            </a:r>
            <a:r>
              <a:rPr sz="2200" dirty="0" err="1"/>
              <a:t>s'est</a:t>
            </a:r>
            <a:r>
              <a:rPr sz="2200" dirty="0"/>
              <a:t> </a:t>
            </a:r>
            <a:r>
              <a:rPr sz="2200" dirty="0" err="1"/>
              <a:t>laissé</a:t>
            </a:r>
            <a:r>
              <a:rPr sz="2200" dirty="0"/>
              <a:t> </a:t>
            </a:r>
            <a:r>
              <a:rPr sz="2200" dirty="0" err="1"/>
              <a:t>surprendre</a:t>
            </a:r>
            <a:r>
              <a:rPr sz="2200" dirty="0"/>
              <a:t>, </a:t>
            </a:r>
            <a:r>
              <a:rPr sz="2200" dirty="0" err="1"/>
              <a:t>ce</a:t>
            </a:r>
            <a:r>
              <a:rPr sz="2200" dirty="0"/>
              <a:t> </a:t>
            </a:r>
            <a:r>
              <a:rPr sz="2200" dirty="0" err="1"/>
              <a:t>matin</a:t>
            </a:r>
            <a:r>
              <a:rPr sz="2200" dirty="0"/>
              <a:t>, et on </a:t>
            </a:r>
            <a:r>
              <a:rPr sz="2200" dirty="0" err="1"/>
              <a:t>n'a</a:t>
            </a:r>
            <a:r>
              <a:rPr sz="2200" dirty="0"/>
              <a:t> plus du tout de croissants.</a:t>
            </a:r>
          </a:p>
          <a:p>
            <a:pPr>
              <a:defRPr sz="1600">
                <a:uFill>
                  <a:solidFill>
                    <a:srgbClr val="000000"/>
                  </a:solidFill>
                </a:uFill>
                <a:latin typeface="Arial"/>
                <a:ea typeface="Arial"/>
                <a:cs typeface="Arial"/>
                <a:sym typeface="Arial"/>
              </a:defRPr>
            </a:pPr>
            <a:endParaRPr sz="2200" dirty="0"/>
          </a:p>
          <a:p>
            <a:pPr>
              <a:defRPr sz="1600">
                <a:uFill>
                  <a:solidFill>
                    <a:srgbClr val="000000"/>
                  </a:solidFill>
                </a:uFill>
                <a:latin typeface="Arial"/>
                <a:ea typeface="Arial"/>
                <a:cs typeface="Arial"/>
                <a:sym typeface="Arial"/>
              </a:defRPr>
            </a:pPr>
            <a:r>
              <a:rPr sz="2200" i="1" dirty="0"/>
              <a:t>Fernand:</a:t>
            </a:r>
            <a:r>
              <a:rPr sz="2200" dirty="0"/>
              <a:t> Ah! Ca change tout, </a:t>
            </a:r>
            <a:r>
              <a:rPr sz="2200" dirty="0" err="1"/>
              <a:t>alors</a:t>
            </a:r>
            <a:r>
              <a:rPr sz="2200" dirty="0"/>
              <a:t> </a:t>
            </a:r>
            <a:r>
              <a:rPr sz="2200" dirty="0" err="1"/>
              <a:t>là</a:t>
            </a:r>
            <a:r>
              <a:rPr sz="2200" dirty="0"/>
              <a:t>! Ca change tout! Tenez, je </a:t>
            </a:r>
            <a:r>
              <a:rPr sz="2200" dirty="0" err="1"/>
              <a:t>vais</a:t>
            </a:r>
            <a:r>
              <a:rPr sz="2200" dirty="0"/>
              <a:t> </a:t>
            </a:r>
            <a:r>
              <a:rPr sz="2200" dirty="0" err="1"/>
              <a:t>prendre</a:t>
            </a:r>
            <a:r>
              <a:rPr sz="2200" dirty="0"/>
              <a:t> </a:t>
            </a:r>
            <a:r>
              <a:rPr sz="2200" dirty="0" err="1"/>
              <a:t>autre</a:t>
            </a:r>
            <a:r>
              <a:rPr sz="2200" dirty="0"/>
              <a:t> chose </a:t>
            </a:r>
            <a:r>
              <a:rPr sz="2200" dirty="0" err="1"/>
              <a:t>alors</a:t>
            </a:r>
            <a:r>
              <a:rPr sz="2200" dirty="0"/>
              <a:t>. </a:t>
            </a:r>
            <a:r>
              <a:rPr sz="2200" dirty="0" err="1"/>
              <a:t>Donnez-moi</a:t>
            </a:r>
            <a:r>
              <a:rPr sz="2200" dirty="0"/>
              <a:t> un petit </a:t>
            </a:r>
            <a:r>
              <a:rPr sz="2200" dirty="0" err="1"/>
              <a:t>verre</a:t>
            </a:r>
            <a:r>
              <a:rPr sz="2200" dirty="0"/>
              <a:t> de </a:t>
            </a:r>
            <a:r>
              <a:rPr sz="2200" dirty="0" err="1"/>
              <a:t>lait</a:t>
            </a:r>
            <a:r>
              <a:rPr sz="2200" dirty="0"/>
              <a:t>. </a:t>
            </a:r>
            <a:r>
              <a:rPr sz="2200" dirty="0" err="1"/>
              <a:t>Vous</a:t>
            </a:r>
            <a:r>
              <a:rPr sz="2200" dirty="0"/>
              <a:t> </a:t>
            </a:r>
            <a:r>
              <a:rPr sz="2200" dirty="0" err="1"/>
              <a:t>avez</a:t>
            </a:r>
            <a:r>
              <a:rPr sz="2200" dirty="0"/>
              <a:t> du </a:t>
            </a:r>
            <a:r>
              <a:rPr sz="2200" dirty="0" err="1"/>
              <a:t>lait</a:t>
            </a:r>
            <a:r>
              <a:rPr sz="2200" dirty="0"/>
              <a:t>? Eh </a:t>
            </a:r>
            <a:r>
              <a:rPr sz="2200" dirty="0" err="1"/>
              <a:t>bien</a:t>
            </a:r>
            <a:r>
              <a:rPr sz="2200" dirty="0"/>
              <a:t>, </a:t>
            </a:r>
            <a:r>
              <a:rPr sz="2200" dirty="0" err="1"/>
              <a:t>donnez-moi</a:t>
            </a:r>
            <a:r>
              <a:rPr sz="2200" dirty="0"/>
              <a:t> un </a:t>
            </a:r>
            <a:r>
              <a:rPr sz="2200" dirty="0" err="1"/>
              <a:t>verre</a:t>
            </a:r>
            <a:r>
              <a:rPr sz="2200" dirty="0"/>
              <a:t> de </a:t>
            </a:r>
            <a:r>
              <a:rPr sz="2200" dirty="0" err="1"/>
              <a:t>lait</a:t>
            </a:r>
            <a:r>
              <a:rPr sz="2200" dirty="0"/>
              <a:t>, </a:t>
            </a:r>
            <a:r>
              <a:rPr sz="2200" dirty="0" err="1"/>
              <a:t>alors</a:t>
            </a:r>
            <a:r>
              <a:rPr sz="2200" dirty="0"/>
              <a:t>, avec </a:t>
            </a:r>
            <a:r>
              <a:rPr sz="2200" dirty="0" err="1"/>
              <a:t>deux</a:t>
            </a:r>
            <a:r>
              <a:rPr sz="2200" dirty="0"/>
              <a:t> croissants….</a:t>
            </a:r>
          </a:p>
          <a:p>
            <a:pPr>
              <a:defRPr sz="1600">
                <a:uFill>
                  <a:solidFill>
                    <a:srgbClr val="000000"/>
                  </a:solidFill>
                </a:uFill>
                <a:latin typeface="Arial"/>
                <a:ea typeface="Arial"/>
                <a:cs typeface="Arial"/>
                <a:sym typeface="Arial"/>
              </a:defRPr>
            </a:pPr>
            <a:endParaRPr sz="2200" dirty="0"/>
          </a:p>
        </p:txBody>
      </p:sp>
      <p:pic>
        <p:nvPicPr>
          <p:cNvPr id="947" name="image5.jpg" descr="EMCL_PP.jpg"/>
          <p:cNvPicPr>
            <a:picLocks noChangeAspect="1"/>
          </p:cNvPicPr>
          <p:nvPr/>
        </p:nvPicPr>
        <p:blipFill>
          <a:blip r:embed="rId3">
            <a:extLst/>
          </a:blip>
          <a:srcRect l="65224" t="87933"/>
          <a:stretch>
            <a:fillRect/>
          </a:stretch>
        </p:blipFill>
        <p:spPr>
          <a:xfrm>
            <a:off x="5964138" y="6024116"/>
            <a:ext cx="3179863" cy="827534"/>
          </a:xfrm>
          <a:prstGeom prst="rect">
            <a:avLst/>
          </a:prstGeom>
          <a:ln w="12700">
            <a:miter lim="400000"/>
          </a:ln>
        </p:spPr>
      </p:pic>
    </p:spTree>
    <p:extLst>
      <p:ext uri="{BB962C8B-B14F-4D97-AF65-F5344CB8AC3E}">
        <p14:creationId xmlns:p14="http://schemas.microsoft.com/office/powerpoint/2010/main" val="1469333035"/>
      </p:ext>
    </p:extLst>
  </p:cSld>
  <p:clrMapOvr>
    <a:masterClrMapping/>
  </p:clrMapOvr>
  <p:transition spd="slow"/>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7" name="palette.png"/>
          <p:cNvPicPr>
            <a:picLocks noChangeAspect="1"/>
          </p:cNvPicPr>
          <p:nvPr/>
        </p:nvPicPr>
        <p:blipFill>
          <a:blip r:embed="rId2">
            <a:extLst/>
          </a:blip>
          <a:stretch>
            <a:fillRect/>
          </a:stretch>
        </p:blipFill>
        <p:spPr>
          <a:xfrm>
            <a:off x="939800" y="844550"/>
            <a:ext cx="7518400" cy="5499100"/>
          </a:xfrm>
          <a:prstGeom prst="rect">
            <a:avLst/>
          </a:prstGeom>
          <a:ln w="12700">
            <a:miter lim="400000"/>
          </a:ln>
        </p:spPr>
      </p:pic>
      <p:sp>
        <p:nvSpPr>
          <p:cNvPr id="198" name="Shape 198"/>
          <p:cNvSpPr>
            <a:spLocks noGrp="1"/>
          </p:cNvSpPr>
          <p:nvPr>
            <p:ph type="title"/>
          </p:nvPr>
        </p:nvSpPr>
        <p:spPr>
          <a:xfrm>
            <a:off x="457200" y="147638"/>
            <a:ext cx="8229600" cy="1143001"/>
          </a:xfrm>
          <a:prstGeom prst="rect">
            <a:avLst/>
          </a:prstGeom>
        </p:spPr>
        <p:txBody>
          <a:bodyPr/>
          <a:lstStyle/>
          <a:p>
            <a:r>
              <a:t> </a:t>
            </a:r>
          </a:p>
        </p:txBody>
      </p:sp>
      <p:sp>
        <p:nvSpPr>
          <p:cNvPr id="199" name="Shape 199"/>
          <p:cNvSpPr/>
          <p:nvPr/>
        </p:nvSpPr>
        <p:spPr>
          <a:xfrm>
            <a:off x="254000" y="863600"/>
            <a:ext cx="8229600" cy="528638"/>
          </a:xfrm>
          <a:prstGeom prst="rect">
            <a:avLst/>
          </a:prstGeom>
          <a:ln w="12700">
            <a:miter lim="400000"/>
          </a:ln>
          <a:extLst>
            <a:ext uri="{C572A759-6A51-4108-AA02-DFA0A04FC94B}">
              <ma14:wrappingTextBoxFlag xmlns="" xmlns:ma14="http://schemas.microsoft.com/office/mac/drawingml/2011/main" val="1"/>
            </a:ext>
          </a:extLst>
        </p:spPr>
        <p:txBody>
          <a:bodyPr lIns="45719" rIns="45719">
            <a:normAutofit/>
          </a:bodyPr>
          <a:lstStyle>
            <a:lvl1pPr>
              <a:spcBef>
                <a:spcPts val="500"/>
              </a:spcBef>
              <a:defRPr sz="2600" b="1">
                <a:solidFill>
                  <a:srgbClr val="B51F20"/>
                </a:solidFill>
                <a:latin typeface="Arial"/>
                <a:ea typeface="Arial"/>
                <a:cs typeface="Arial"/>
                <a:sym typeface="Arial"/>
              </a:defRPr>
            </a:lvl1pPr>
          </a:lstStyle>
          <a:p>
            <a:r>
              <a:t>Est-ce que tu aimes…?</a:t>
            </a:r>
          </a:p>
        </p:txBody>
      </p:sp>
      <p:sp>
        <p:nvSpPr>
          <p:cNvPr id="200" name="Shape 200"/>
          <p:cNvSpPr/>
          <p:nvPr/>
        </p:nvSpPr>
        <p:spPr>
          <a:xfrm>
            <a:off x="-233760" y="-230039"/>
            <a:ext cx="9611520" cy="976810"/>
          </a:xfrm>
          <a:prstGeom prst="rect">
            <a:avLst/>
          </a:prstGeom>
          <a:solidFill>
            <a:srgbClr val="B51F20"/>
          </a:solidFill>
          <a:ln w="12700">
            <a:miter lim="400000"/>
          </a:ln>
          <a:effectLst>
            <a:outerShdw blurRad="38100" dist="23000" dir="5400000" rotWithShape="0">
              <a:srgbClr val="000000">
                <a:alpha val="35000"/>
              </a:srgbClr>
            </a:outerShdw>
          </a:effectLst>
        </p:spPr>
        <p:txBody>
          <a:bodyPr lIns="45719" rIns="45719" anchor="ctr"/>
          <a:lstStyle/>
          <a:p>
            <a:endParaRPr/>
          </a:p>
        </p:txBody>
      </p:sp>
      <p:sp>
        <p:nvSpPr>
          <p:cNvPr id="201" name="Shape 201"/>
          <p:cNvSpPr/>
          <p:nvPr/>
        </p:nvSpPr>
        <p:spPr>
          <a:xfrm>
            <a:off x="254000" y="1435100"/>
            <a:ext cx="8229600" cy="750938"/>
          </a:xfrm>
          <a:prstGeom prst="rect">
            <a:avLst/>
          </a:prstGeom>
          <a:ln w="12700">
            <a:miter lim="400000"/>
          </a:ln>
          <a:extLst>
            <a:ext uri="{C572A759-6A51-4108-AA02-DFA0A04FC94B}">
              <ma14:wrappingTextBoxFlag xmlns="" xmlns:ma14="http://schemas.microsoft.com/office/mac/drawingml/2011/main" val="1"/>
            </a:ext>
          </a:extLst>
        </p:spPr>
        <p:txBody>
          <a:bodyPr lIns="45719" rIns="45719">
            <a:normAutofit/>
          </a:bodyPr>
          <a:lstStyle>
            <a:lvl1pPr defTabSz="425195">
              <a:spcBef>
                <a:spcPts val="500"/>
              </a:spcBef>
              <a:defRPr sz="1674" i="1">
                <a:latin typeface="Arial"/>
                <a:ea typeface="Arial"/>
                <a:cs typeface="Arial"/>
                <a:sym typeface="Arial"/>
              </a:defRPr>
            </a:lvl1pPr>
          </a:lstStyle>
          <a:p>
            <a:r>
              <a:t>Trouvez les élèves en classe qui sont artistiques. Notez les arts qu’ils font. Demandez-leur de signer votre papier avec leurs initials s’ils font au moins un type d’art.</a:t>
            </a:r>
          </a:p>
        </p:txBody>
      </p:sp>
      <p:sp>
        <p:nvSpPr>
          <p:cNvPr id="202" name="Shape 202"/>
          <p:cNvSpPr/>
          <p:nvPr/>
        </p:nvSpPr>
        <p:spPr>
          <a:xfrm>
            <a:off x="457200" y="-195262"/>
            <a:ext cx="8229600" cy="1143001"/>
          </a:xfrm>
          <a:prstGeom prst="rect">
            <a:avLst/>
          </a:prstGeom>
          <a:ln w="12700">
            <a:miter lim="400000"/>
          </a:ln>
          <a:extLst>
            <a:ext uri="{C572A759-6A51-4108-AA02-DFA0A04FC94B}">
              <ma14:wrappingTextBoxFlag xmlns="" xmlns:ma14="http://schemas.microsoft.com/office/mac/drawingml/2011/main" val="1"/>
            </a:ext>
          </a:extLst>
        </p:spPr>
        <p:txBody>
          <a:bodyPr lIns="45719" rIns="45719" anchor="ctr">
            <a:normAutofit/>
          </a:bodyPr>
          <a:lstStyle>
            <a:lvl1pPr algn="ctr">
              <a:defRPr sz="2800" b="1">
                <a:solidFill>
                  <a:srgbClr val="FFFFFF"/>
                </a:solidFill>
                <a:latin typeface="Arial"/>
                <a:ea typeface="Arial"/>
                <a:cs typeface="Arial"/>
                <a:sym typeface="Arial"/>
              </a:defRPr>
            </a:lvl1pPr>
          </a:lstStyle>
          <a:p>
            <a:r>
              <a:rPr lang="en-US" smtClean="0"/>
              <a:t>Worksheet 2.2   </a:t>
            </a:r>
            <a:r>
              <a:rPr smtClean="0"/>
              <a:t>Un </a:t>
            </a:r>
            <a:r>
              <a:t>sondage entre èlèves</a:t>
            </a:r>
          </a:p>
        </p:txBody>
      </p:sp>
      <p:graphicFrame>
        <p:nvGraphicFramePr>
          <p:cNvPr id="204" name="Table 204"/>
          <p:cNvGraphicFramePr/>
          <p:nvPr>
            <p:extLst>
              <p:ext uri="{D42A27DB-BD31-4B8C-83A1-F6EECF244321}">
                <p14:modId xmlns:p14="http://schemas.microsoft.com/office/powerpoint/2010/main" val="3736312792"/>
              </p:ext>
            </p:extLst>
          </p:nvPr>
        </p:nvGraphicFramePr>
        <p:xfrm>
          <a:off x="622647" y="2190799"/>
          <a:ext cx="7911404" cy="4389120"/>
        </p:xfrm>
        <a:graphic>
          <a:graphicData uri="http://schemas.openxmlformats.org/drawingml/2006/table">
            <a:tbl>
              <a:tblPr bandRow="1"/>
              <a:tblGrid>
                <a:gridCol w="1028700"/>
                <a:gridCol w="3377852"/>
                <a:gridCol w="3504852"/>
              </a:tblGrid>
              <a:tr h="508000">
                <a:tc>
                  <a:txBody>
                    <a:bodyPr/>
                    <a:lstStyle/>
                    <a:p>
                      <a:pPr algn="l">
                        <a:defRPr sz="1800"/>
                      </a:pPr>
                      <a:endParaRP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algn="l">
                        <a:lnSpc>
                          <a:spcPct val="200000"/>
                        </a:lnSpc>
                        <a:defRPr sz="1700">
                          <a:uFill>
                            <a:solidFill>
                              <a:srgbClr val="000000"/>
                            </a:solidFill>
                          </a:uFill>
                          <a:latin typeface="Arial"/>
                          <a:ea typeface="Arial"/>
                          <a:cs typeface="Arial"/>
                          <a:sym typeface="Arial"/>
                        </a:defRPr>
                      </a:pPr>
                      <a:r>
                        <a:t> </a:t>
                      </a:r>
                      <a:r>
                        <a:rPr sz="1800"/>
                        <a:t>faire des bijoux</a:t>
                      </a:r>
                    </a:p>
                  </a:txBody>
                  <a:tcPr marL="0" marR="0" marT="0" marB="0" anchor="ctr"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algn="l">
                        <a:defRPr sz="1800"/>
                      </a:pPr>
                      <a:endParaRP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FFFFFF"/>
                    </a:solidFill>
                  </a:tcPr>
                </a:tc>
              </a:tr>
              <a:tr h="508000">
                <a:tc>
                  <a:txBody>
                    <a:bodyPr/>
                    <a:lstStyle/>
                    <a:p>
                      <a:pPr algn="l">
                        <a:defRPr sz="1800"/>
                      </a:pPr>
                      <a:endParaRP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algn="l">
                        <a:lnSpc>
                          <a:spcPct val="200000"/>
                        </a:lnSpc>
                        <a:defRPr sz="1700">
                          <a:uFill>
                            <a:solidFill>
                              <a:srgbClr val="000000"/>
                            </a:solidFill>
                          </a:uFill>
                          <a:latin typeface="Arial"/>
                          <a:ea typeface="Arial"/>
                          <a:cs typeface="Arial"/>
                          <a:sym typeface="Arial"/>
                        </a:defRPr>
                      </a:pPr>
                      <a:r>
                        <a:t> </a:t>
                      </a:r>
                      <a:r>
                        <a:rPr sz="1800"/>
                        <a:t>faire des gravures sur bois</a:t>
                      </a:r>
                    </a:p>
                  </a:txBody>
                  <a:tcPr marL="0" marR="0" marT="0" marB="0" anchor="ctr"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algn="l">
                        <a:defRPr sz="1800"/>
                      </a:pPr>
                      <a:endParaRP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FFFFFF"/>
                    </a:solidFill>
                  </a:tcPr>
                </a:tc>
              </a:tr>
              <a:tr h="508000">
                <a:tc>
                  <a:txBody>
                    <a:bodyPr/>
                    <a:lstStyle/>
                    <a:p>
                      <a:pPr algn="l">
                        <a:defRPr sz="1800"/>
                      </a:pPr>
                      <a:endParaRP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algn="l">
                        <a:lnSpc>
                          <a:spcPct val="200000"/>
                        </a:lnSpc>
                        <a:defRPr sz="1700">
                          <a:uFill>
                            <a:solidFill>
                              <a:srgbClr val="000000"/>
                            </a:solidFill>
                          </a:uFill>
                          <a:latin typeface="Arial"/>
                          <a:ea typeface="Arial"/>
                          <a:cs typeface="Arial"/>
                          <a:sym typeface="Arial"/>
                        </a:defRPr>
                      </a:pPr>
                      <a:r>
                        <a:t> </a:t>
                      </a:r>
                      <a:r>
                        <a:rPr sz="1800"/>
                        <a:t>faire des projets multimedia</a:t>
                      </a:r>
                    </a:p>
                  </a:txBody>
                  <a:tcPr marL="0" marR="0" marT="0" marB="0" anchor="ctr"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algn="l">
                        <a:defRPr sz="1800"/>
                      </a:pPr>
                      <a:endParaRP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FFFFFF"/>
                    </a:solidFill>
                  </a:tcPr>
                </a:tc>
              </a:tr>
              <a:tr h="508000">
                <a:tc>
                  <a:txBody>
                    <a:bodyPr/>
                    <a:lstStyle/>
                    <a:p>
                      <a:pPr algn="l">
                        <a:defRPr sz="1800"/>
                      </a:pPr>
                      <a:endParaRP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algn="l">
                        <a:lnSpc>
                          <a:spcPct val="200000"/>
                        </a:lnSpc>
                        <a:defRPr sz="1700">
                          <a:uFill>
                            <a:solidFill>
                              <a:srgbClr val="000000"/>
                            </a:solidFill>
                          </a:uFill>
                          <a:latin typeface="Arial"/>
                          <a:ea typeface="Arial"/>
                          <a:cs typeface="Arial"/>
                          <a:sym typeface="Arial"/>
                        </a:defRPr>
                      </a:pPr>
                      <a:r>
                        <a:t> </a:t>
                      </a:r>
                      <a:r>
                        <a:rPr sz="1800"/>
                        <a:t>faire </a:t>
                      </a:r>
                      <a:r>
                        <a:rPr lang="en-US" sz="1800" smtClean="0"/>
                        <a:t>du </a:t>
                      </a:r>
                      <a:r>
                        <a:rPr sz="1800" smtClean="0"/>
                        <a:t>travail </a:t>
                      </a:r>
                      <a:r>
                        <a:rPr lang="en-US" sz="1800" smtClean="0"/>
                        <a:t>du </a:t>
                      </a:r>
                      <a:r>
                        <a:rPr sz="1800" smtClean="0"/>
                        <a:t>bois</a:t>
                      </a:r>
                      <a:endParaRPr sz="1800"/>
                    </a:p>
                  </a:txBody>
                  <a:tcPr marL="0" marR="0" marT="0" marB="0" anchor="ctr"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algn="l">
                        <a:defRPr sz="1800"/>
                      </a:pPr>
                      <a:endParaRP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FFFFFF"/>
                    </a:solidFill>
                  </a:tcPr>
                </a:tc>
              </a:tr>
              <a:tr h="508000">
                <a:tc>
                  <a:txBody>
                    <a:bodyPr/>
                    <a:lstStyle/>
                    <a:p>
                      <a:pPr algn="l">
                        <a:defRPr sz="1800"/>
                      </a:pPr>
                      <a:endParaRP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algn="l">
                        <a:lnSpc>
                          <a:spcPct val="200000"/>
                        </a:lnSpc>
                        <a:defRPr sz="1700">
                          <a:uFill>
                            <a:solidFill>
                              <a:srgbClr val="000000"/>
                            </a:solidFill>
                          </a:uFill>
                          <a:latin typeface="Arial"/>
                          <a:ea typeface="Arial"/>
                          <a:cs typeface="Arial"/>
                          <a:sym typeface="Arial"/>
                        </a:defRPr>
                      </a:pPr>
                      <a:r>
                        <a:t> </a:t>
                      </a:r>
                      <a:r>
                        <a:rPr sz="1800"/>
                        <a:t>faire du collage</a:t>
                      </a:r>
                    </a:p>
                  </a:txBody>
                  <a:tcPr marL="0" marR="0" marT="0" marB="0" anchor="ctr"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algn="l">
                        <a:defRPr sz="1800"/>
                      </a:pPr>
                      <a:endParaRP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FFFFFF"/>
                    </a:solidFill>
                  </a:tcPr>
                </a:tc>
              </a:tr>
              <a:tr h="508000">
                <a:tc>
                  <a:txBody>
                    <a:bodyPr/>
                    <a:lstStyle/>
                    <a:p>
                      <a:pPr algn="l">
                        <a:defRPr sz="1800"/>
                      </a:pPr>
                      <a:endParaRP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algn="l">
                        <a:lnSpc>
                          <a:spcPct val="200000"/>
                        </a:lnSpc>
                        <a:defRPr sz="1700">
                          <a:uFill>
                            <a:solidFill>
                              <a:srgbClr val="000000"/>
                            </a:solidFill>
                          </a:uFill>
                          <a:latin typeface="Arial"/>
                          <a:ea typeface="Arial"/>
                          <a:cs typeface="Arial"/>
                          <a:sym typeface="Arial"/>
                        </a:defRPr>
                      </a:pPr>
                      <a:r>
                        <a:t> </a:t>
                      </a:r>
                      <a:r>
                        <a:rPr sz="1800"/>
                        <a:t>faire du papier-mâché</a:t>
                      </a:r>
                    </a:p>
                  </a:txBody>
                  <a:tcPr marL="0" marR="0" marT="0" marB="0" anchor="ctr"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algn="l">
                        <a:defRPr sz="1800"/>
                      </a:pPr>
                      <a:endParaRP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FFFFFF"/>
                    </a:solidFill>
                  </a:tcPr>
                </a:tc>
              </a:tr>
              <a:tr h="508000">
                <a:tc>
                  <a:txBody>
                    <a:bodyPr/>
                    <a:lstStyle/>
                    <a:p>
                      <a:pPr algn="l">
                        <a:defRPr sz="1800"/>
                      </a:pPr>
                      <a:endParaRP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algn="l">
                        <a:lnSpc>
                          <a:spcPct val="200000"/>
                        </a:lnSpc>
                        <a:defRPr sz="1700">
                          <a:uFill>
                            <a:solidFill>
                              <a:srgbClr val="000000"/>
                            </a:solidFill>
                          </a:uFill>
                          <a:latin typeface="Arial"/>
                          <a:ea typeface="Arial"/>
                          <a:cs typeface="Arial"/>
                          <a:sym typeface="Arial"/>
                        </a:defRPr>
                      </a:pPr>
                      <a:r>
                        <a:t> </a:t>
                      </a:r>
                      <a:r>
                        <a:rPr sz="1800"/>
                        <a:t>faire </a:t>
                      </a:r>
                      <a:r>
                        <a:rPr lang="en-US" sz="1800" smtClean="0"/>
                        <a:t>de la </a:t>
                      </a:r>
                      <a:r>
                        <a:rPr sz="1800" smtClean="0"/>
                        <a:t>sériegraphie</a:t>
                      </a:r>
                      <a:endParaRPr sz="1800"/>
                    </a:p>
                  </a:txBody>
                  <a:tcPr marL="0" marR="0" marT="0" marB="0" anchor="ctr"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algn="l">
                        <a:defRPr sz="1800"/>
                      </a:pPr>
                      <a:endParaRP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FFFFFF"/>
                    </a:solidFill>
                  </a:tcPr>
                </a:tc>
              </a:tr>
              <a:tr h="508000">
                <a:tc>
                  <a:txBody>
                    <a:bodyPr/>
                    <a:lstStyle/>
                    <a:p>
                      <a:pPr algn="l">
                        <a:defRPr sz="1800"/>
                      </a:pPr>
                      <a:endParaRP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algn="l">
                        <a:lnSpc>
                          <a:spcPct val="200000"/>
                        </a:lnSpc>
                        <a:defRPr sz="1700">
                          <a:uFill>
                            <a:solidFill>
                              <a:srgbClr val="000000"/>
                            </a:solidFill>
                          </a:uFill>
                          <a:latin typeface="Arial"/>
                          <a:ea typeface="Arial"/>
                          <a:cs typeface="Arial"/>
                          <a:sym typeface="Arial"/>
                        </a:defRPr>
                      </a:pPr>
                      <a:r>
                        <a:t> </a:t>
                      </a:r>
                      <a:r>
                        <a:rPr sz="1800"/>
                        <a:t>peindre</a:t>
                      </a:r>
                    </a:p>
                  </a:txBody>
                  <a:tcPr marL="0" marR="0" marT="0" marB="0" anchor="ctr"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algn="l">
                        <a:defRPr sz="1800"/>
                      </a:pPr>
                      <a:endParaRPr dirty="0"/>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FFFFFF"/>
                    </a:solidFill>
                  </a:tcPr>
                </a:tc>
              </a:tr>
            </a:tbl>
          </a:graphicData>
        </a:graphic>
      </p:graphicFrame>
      <p:pic>
        <p:nvPicPr>
          <p:cNvPr id="205" name="Screen Shot 2015-11-13 at 10.39.16 AM.png"/>
          <p:cNvPicPr>
            <a:picLocks noChangeAspect="1"/>
          </p:cNvPicPr>
          <p:nvPr/>
        </p:nvPicPr>
        <p:blipFill>
          <a:blip r:embed="rId3">
            <a:extLst/>
          </a:blip>
          <a:srcRect t="2509" b="2509"/>
          <a:stretch>
            <a:fillRect/>
          </a:stretch>
        </p:blipFill>
        <p:spPr>
          <a:xfrm>
            <a:off x="645694" y="2209860"/>
            <a:ext cx="969212" cy="465547"/>
          </a:xfrm>
          <a:prstGeom prst="rect">
            <a:avLst/>
          </a:prstGeom>
          <a:ln w="12700">
            <a:miter lim="400000"/>
          </a:ln>
        </p:spPr>
      </p:pic>
      <p:pic>
        <p:nvPicPr>
          <p:cNvPr id="206" name="Screen Shot 2015-11-13 at 10.40.53 AM.png"/>
          <p:cNvPicPr>
            <a:picLocks noChangeAspect="1"/>
          </p:cNvPicPr>
          <p:nvPr/>
        </p:nvPicPr>
        <p:blipFill>
          <a:blip r:embed="rId4">
            <a:extLst/>
          </a:blip>
          <a:srcRect t="12857" b="12857"/>
          <a:stretch>
            <a:fillRect/>
          </a:stretch>
        </p:blipFill>
        <p:spPr>
          <a:xfrm>
            <a:off x="645694" y="2781234"/>
            <a:ext cx="969212" cy="465547"/>
          </a:xfrm>
          <a:prstGeom prst="rect">
            <a:avLst/>
          </a:prstGeom>
          <a:ln w="12700">
            <a:miter lim="400000"/>
          </a:ln>
        </p:spPr>
      </p:pic>
      <p:pic>
        <p:nvPicPr>
          <p:cNvPr id="207" name="Screen Shot 2015-11-13 at 10.41.41 AM.png"/>
          <p:cNvPicPr>
            <a:picLocks noChangeAspect="1"/>
          </p:cNvPicPr>
          <p:nvPr/>
        </p:nvPicPr>
        <p:blipFill>
          <a:blip r:embed="rId5">
            <a:extLst/>
          </a:blip>
          <a:srcRect l="8768" r="8768"/>
          <a:stretch>
            <a:fillRect/>
          </a:stretch>
        </p:blipFill>
        <p:spPr>
          <a:xfrm>
            <a:off x="645694" y="3361326"/>
            <a:ext cx="969212" cy="465547"/>
          </a:xfrm>
          <a:prstGeom prst="rect">
            <a:avLst/>
          </a:prstGeom>
          <a:ln w="12700">
            <a:miter lim="400000"/>
          </a:ln>
        </p:spPr>
      </p:pic>
      <p:pic>
        <p:nvPicPr>
          <p:cNvPr id="208" name="Screen Shot 2015-11-13 at 10.42.45 AM.png"/>
          <p:cNvPicPr>
            <a:picLocks noChangeAspect="1"/>
          </p:cNvPicPr>
          <p:nvPr/>
        </p:nvPicPr>
        <p:blipFill>
          <a:blip r:embed="rId6">
            <a:extLst/>
          </a:blip>
          <a:srcRect t="13612" b="13612"/>
          <a:stretch>
            <a:fillRect/>
          </a:stretch>
        </p:blipFill>
        <p:spPr>
          <a:xfrm>
            <a:off x="645694" y="3896823"/>
            <a:ext cx="969212" cy="465547"/>
          </a:xfrm>
          <a:prstGeom prst="rect">
            <a:avLst/>
          </a:prstGeom>
          <a:ln w="12700">
            <a:miter lim="400000"/>
          </a:ln>
        </p:spPr>
      </p:pic>
      <p:pic>
        <p:nvPicPr>
          <p:cNvPr id="209" name="Screen Shot 2015-11-13 at 10.43.41 AM.png"/>
          <p:cNvPicPr>
            <a:picLocks noChangeAspect="1"/>
          </p:cNvPicPr>
          <p:nvPr/>
        </p:nvPicPr>
        <p:blipFill>
          <a:blip r:embed="rId7">
            <a:extLst/>
          </a:blip>
          <a:srcRect t="9046" b="9046"/>
          <a:stretch>
            <a:fillRect/>
          </a:stretch>
        </p:blipFill>
        <p:spPr>
          <a:xfrm>
            <a:off x="645694" y="4474633"/>
            <a:ext cx="969212" cy="465547"/>
          </a:xfrm>
          <a:prstGeom prst="rect">
            <a:avLst/>
          </a:prstGeom>
          <a:ln w="12700">
            <a:miter lim="400000"/>
          </a:ln>
        </p:spPr>
      </p:pic>
      <p:pic>
        <p:nvPicPr>
          <p:cNvPr id="210" name="Screen Shot 2015-11-13 at 10.44.16 AM.png"/>
          <p:cNvPicPr>
            <a:picLocks noChangeAspect="1"/>
          </p:cNvPicPr>
          <p:nvPr/>
        </p:nvPicPr>
        <p:blipFill>
          <a:blip r:embed="rId8">
            <a:extLst/>
          </a:blip>
          <a:srcRect t="18646" b="18646"/>
          <a:stretch>
            <a:fillRect/>
          </a:stretch>
        </p:blipFill>
        <p:spPr>
          <a:xfrm>
            <a:off x="645694" y="4982633"/>
            <a:ext cx="969212" cy="465547"/>
          </a:xfrm>
          <a:prstGeom prst="rect">
            <a:avLst/>
          </a:prstGeom>
          <a:ln w="12700">
            <a:miter lim="400000"/>
          </a:ln>
        </p:spPr>
      </p:pic>
      <p:pic>
        <p:nvPicPr>
          <p:cNvPr id="211" name="Screen Shot 2015-11-13 at 10.45.15 AM.png"/>
          <p:cNvPicPr>
            <a:picLocks noChangeAspect="1"/>
          </p:cNvPicPr>
          <p:nvPr/>
        </p:nvPicPr>
        <p:blipFill>
          <a:blip r:embed="rId9">
            <a:extLst/>
          </a:blip>
          <a:srcRect l="1928" r="1928"/>
          <a:stretch>
            <a:fillRect/>
          </a:stretch>
        </p:blipFill>
        <p:spPr>
          <a:xfrm>
            <a:off x="645694" y="5490633"/>
            <a:ext cx="969212" cy="465547"/>
          </a:xfrm>
          <a:prstGeom prst="rect">
            <a:avLst/>
          </a:prstGeom>
          <a:ln w="12700">
            <a:miter lim="400000"/>
          </a:ln>
        </p:spPr>
      </p:pic>
      <p:pic>
        <p:nvPicPr>
          <p:cNvPr id="212" name="Screen Shot 2015-11-13 at 10.45.57 AM.png"/>
          <p:cNvPicPr>
            <a:picLocks noChangeAspect="1"/>
          </p:cNvPicPr>
          <p:nvPr/>
        </p:nvPicPr>
        <p:blipFill>
          <a:blip r:embed="rId10">
            <a:extLst/>
          </a:blip>
          <a:srcRect t="16298" b="16298"/>
          <a:stretch>
            <a:fillRect/>
          </a:stretch>
        </p:blipFill>
        <p:spPr>
          <a:xfrm>
            <a:off x="645694" y="6060231"/>
            <a:ext cx="969212" cy="465548"/>
          </a:xfrm>
          <a:prstGeom prst="rect">
            <a:avLst/>
          </a:prstGeom>
          <a:ln w="12700">
            <a:miter lim="400000"/>
          </a:ln>
        </p:spPr>
      </p:pic>
    </p:spTree>
    <p:extLst>
      <p:ext uri="{BB962C8B-B14F-4D97-AF65-F5344CB8AC3E}">
        <p14:creationId xmlns:p14="http://schemas.microsoft.com/office/powerpoint/2010/main" val="417291960"/>
      </p:ext>
    </p:extLst>
  </p:cSld>
  <p:clrMapOvr>
    <a:masterClrMapping/>
  </p:clrMapOvr>
  <p:transition spd="slow"/>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4" name="palette.png"/>
          <p:cNvPicPr>
            <a:picLocks noChangeAspect="1"/>
          </p:cNvPicPr>
          <p:nvPr/>
        </p:nvPicPr>
        <p:blipFill>
          <a:blip r:embed="rId2">
            <a:extLst/>
          </a:blip>
          <a:stretch>
            <a:fillRect/>
          </a:stretch>
        </p:blipFill>
        <p:spPr>
          <a:xfrm>
            <a:off x="939800" y="895350"/>
            <a:ext cx="7518400" cy="5499100"/>
          </a:xfrm>
          <a:prstGeom prst="rect">
            <a:avLst/>
          </a:prstGeom>
          <a:ln w="12700">
            <a:miter lim="400000"/>
          </a:ln>
        </p:spPr>
      </p:pic>
      <p:pic>
        <p:nvPicPr>
          <p:cNvPr id="215" name="image5.jpg" descr="EMCL_PP.jpg"/>
          <p:cNvPicPr>
            <a:picLocks noChangeAspect="1"/>
          </p:cNvPicPr>
          <p:nvPr/>
        </p:nvPicPr>
        <p:blipFill>
          <a:blip r:embed="rId3">
            <a:extLst/>
          </a:blip>
          <a:srcRect l="65224" t="87933"/>
          <a:stretch>
            <a:fillRect/>
          </a:stretch>
        </p:blipFill>
        <p:spPr>
          <a:xfrm>
            <a:off x="5964138" y="6030466"/>
            <a:ext cx="3179862" cy="827534"/>
          </a:xfrm>
          <a:prstGeom prst="rect">
            <a:avLst/>
          </a:prstGeom>
          <a:ln w="12700">
            <a:miter lim="400000"/>
          </a:ln>
        </p:spPr>
      </p:pic>
      <p:sp>
        <p:nvSpPr>
          <p:cNvPr id="217" name="Shape 217"/>
          <p:cNvSpPr/>
          <p:nvPr/>
        </p:nvSpPr>
        <p:spPr>
          <a:xfrm>
            <a:off x="254000" y="990600"/>
            <a:ext cx="8229600" cy="673738"/>
          </a:xfrm>
          <a:prstGeom prst="rect">
            <a:avLst/>
          </a:prstGeom>
          <a:ln w="12700">
            <a:miter lim="400000"/>
          </a:ln>
          <a:extLst>
            <a:ext uri="{C572A759-6A51-4108-AA02-DFA0A04FC94B}">
              <ma14:wrappingTextBoxFlag xmlns="" xmlns:ma14="http://schemas.microsoft.com/office/mac/drawingml/2011/main" val="1"/>
            </a:ext>
          </a:extLst>
        </p:spPr>
        <p:txBody>
          <a:bodyPr lIns="45719" rIns="45719">
            <a:normAutofit/>
          </a:bodyPr>
          <a:lstStyle>
            <a:lvl1pPr>
              <a:spcBef>
                <a:spcPts val="500"/>
              </a:spcBef>
              <a:defRPr sz="2600" b="1">
                <a:solidFill>
                  <a:srgbClr val="B51F20"/>
                </a:solidFill>
                <a:latin typeface="Arial"/>
                <a:ea typeface="Arial"/>
                <a:cs typeface="Arial"/>
                <a:sym typeface="Arial"/>
              </a:defRPr>
            </a:lvl1pPr>
          </a:lstStyle>
          <a:p>
            <a:r>
              <a:t>Interpretive Communication</a:t>
            </a:r>
          </a:p>
        </p:txBody>
      </p:sp>
      <p:sp>
        <p:nvSpPr>
          <p:cNvPr id="218" name="Shape 218"/>
          <p:cNvSpPr/>
          <p:nvPr/>
        </p:nvSpPr>
        <p:spPr>
          <a:xfrm>
            <a:off x="-233760" y="-230039"/>
            <a:ext cx="9611520" cy="976810"/>
          </a:xfrm>
          <a:prstGeom prst="rect">
            <a:avLst/>
          </a:prstGeom>
          <a:solidFill>
            <a:srgbClr val="B51F20"/>
          </a:solidFill>
          <a:ln w="12700">
            <a:miter lim="400000"/>
          </a:ln>
          <a:effectLst>
            <a:outerShdw blurRad="38100" dist="23000" dir="5400000" rotWithShape="0">
              <a:srgbClr val="000000">
                <a:alpha val="35000"/>
              </a:srgbClr>
            </a:outerShdw>
          </a:effectLst>
        </p:spPr>
        <p:txBody>
          <a:bodyPr lIns="45719" rIns="45719" anchor="ctr"/>
          <a:lstStyle/>
          <a:p>
            <a:endParaRPr/>
          </a:p>
        </p:txBody>
      </p:sp>
      <p:sp>
        <p:nvSpPr>
          <p:cNvPr id="219" name="Shape 219"/>
          <p:cNvSpPr/>
          <p:nvPr/>
        </p:nvSpPr>
        <p:spPr>
          <a:xfrm>
            <a:off x="457200" y="-195262"/>
            <a:ext cx="8229600" cy="1143001"/>
          </a:xfrm>
          <a:prstGeom prst="rect">
            <a:avLst/>
          </a:prstGeom>
          <a:ln w="12700">
            <a:miter lim="400000"/>
          </a:ln>
          <a:extLst>
            <a:ext uri="{C572A759-6A51-4108-AA02-DFA0A04FC94B}">
              <ma14:wrappingTextBoxFlag xmlns="" xmlns:ma14="http://schemas.microsoft.com/office/mac/drawingml/2011/main" val="1"/>
            </a:ext>
          </a:extLst>
        </p:spPr>
        <p:txBody>
          <a:bodyPr lIns="45719" rIns="45719" anchor="ctr">
            <a:normAutofit/>
          </a:bodyPr>
          <a:lstStyle>
            <a:lvl1pPr algn="ctr">
              <a:defRPr sz="2800" b="1">
                <a:solidFill>
                  <a:srgbClr val="FFFFFF"/>
                </a:solidFill>
                <a:latin typeface="Arial"/>
                <a:ea typeface="Arial"/>
                <a:cs typeface="Arial"/>
                <a:sym typeface="Arial"/>
              </a:defRPr>
            </a:lvl1pPr>
          </a:lstStyle>
          <a:p>
            <a:r>
              <a:rPr lang="en-US" smtClean="0"/>
              <a:t>Worksheet 3   </a:t>
            </a:r>
            <a:r>
              <a:rPr smtClean="0"/>
              <a:t>Comment </a:t>
            </a:r>
            <a:r>
              <a:rPr dirty="0" err="1"/>
              <a:t>devenir</a:t>
            </a:r>
            <a:r>
              <a:rPr dirty="0"/>
              <a:t> un bon artiste?</a:t>
            </a:r>
          </a:p>
        </p:txBody>
      </p:sp>
      <p:sp>
        <p:nvSpPr>
          <p:cNvPr id="220" name="Shape 220"/>
          <p:cNvSpPr/>
          <p:nvPr/>
        </p:nvSpPr>
        <p:spPr>
          <a:xfrm>
            <a:off x="226486" y="6071645"/>
            <a:ext cx="3766384" cy="541994"/>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p>
            <a:pPr>
              <a:defRPr sz="1600">
                <a:uFill>
                  <a:solidFill>
                    <a:srgbClr val="000000"/>
                  </a:solidFill>
                </a:uFill>
                <a:latin typeface="Arial"/>
                <a:ea typeface="Arial"/>
                <a:cs typeface="Arial"/>
                <a:sym typeface="Arial"/>
              </a:defRPr>
            </a:pPr>
            <a:r>
              <a:rPr i="1"/>
              <a:t>Jeune copiste au Louvre</a:t>
            </a:r>
            <a:r>
              <a:t>, Pascal Dagnan-Bouveret, c. 1891.</a:t>
            </a:r>
          </a:p>
        </p:txBody>
      </p:sp>
      <p:sp>
        <p:nvSpPr>
          <p:cNvPr id="221" name="Shape 221"/>
          <p:cNvSpPr/>
          <p:nvPr/>
        </p:nvSpPr>
        <p:spPr>
          <a:xfrm>
            <a:off x="4492129" y="2024699"/>
            <a:ext cx="3715667" cy="2923877"/>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p>
            <a:pPr>
              <a:defRPr sz="1600">
                <a:uFill>
                  <a:solidFill>
                    <a:srgbClr val="000000"/>
                  </a:solidFill>
                </a:uFill>
                <a:latin typeface="Arial"/>
                <a:ea typeface="Arial"/>
                <a:cs typeface="Arial"/>
                <a:sym typeface="Arial"/>
              </a:defRPr>
            </a:pPr>
            <a:r>
              <a:rPr dirty="0" err="1"/>
              <a:t>C’est</a:t>
            </a:r>
            <a:r>
              <a:rPr dirty="0"/>
              <a:t> </a:t>
            </a:r>
            <a:r>
              <a:rPr dirty="0" err="1"/>
              <a:t>une</a:t>
            </a:r>
            <a:r>
              <a:rPr dirty="0"/>
              <a:t> </a:t>
            </a:r>
            <a:r>
              <a:rPr dirty="0" err="1"/>
              <a:t>grande</a:t>
            </a:r>
            <a:r>
              <a:rPr dirty="0"/>
              <a:t> tradition: les </a:t>
            </a:r>
            <a:r>
              <a:rPr dirty="0" err="1"/>
              <a:t>jeunes</a:t>
            </a:r>
            <a:r>
              <a:rPr dirty="0"/>
              <a:t> artistes </a:t>
            </a:r>
            <a:r>
              <a:rPr dirty="0" err="1"/>
              <a:t>copient</a:t>
            </a:r>
            <a:r>
              <a:rPr dirty="0"/>
              <a:t> les tableaux des grands maîtres </a:t>
            </a:r>
            <a:r>
              <a:rPr dirty="0" err="1"/>
              <a:t>qu’ils</a:t>
            </a:r>
            <a:r>
              <a:rPr dirty="0"/>
              <a:t> </a:t>
            </a:r>
            <a:r>
              <a:rPr dirty="0" err="1"/>
              <a:t>admirent</a:t>
            </a:r>
            <a:r>
              <a:rPr dirty="0"/>
              <a:t> beaucoup</a:t>
            </a:r>
          </a:p>
          <a:p>
            <a:pPr>
              <a:defRPr sz="1700">
                <a:uFill>
                  <a:solidFill>
                    <a:srgbClr val="000000"/>
                  </a:solidFill>
                </a:uFill>
                <a:latin typeface="Arial"/>
                <a:ea typeface="Arial"/>
                <a:cs typeface="Arial"/>
                <a:sym typeface="Arial"/>
              </a:defRPr>
            </a:pPr>
            <a:r>
              <a:rPr dirty="0" err="1"/>
              <a:t>comme</a:t>
            </a:r>
            <a:r>
              <a:rPr dirty="0"/>
              <a:t> Léonard da Vinci et Rembrandt. </a:t>
            </a:r>
            <a:r>
              <a:rPr dirty="0" err="1"/>
              <a:t>Ils</a:t>
            </a:r>
            <a:r>
              <a:rPr dirty="0"/>
              <a:t> </a:t>
            </a:r>
            <a:r>
              <a:rPr dirty="0" err="1"/>
              <a:t>vont</a:t>
            </a:r>
            <a:r>
              <a:rPr dirty="0"/>
              <a:t> aux </a:t>
            </a:r>
            <a:r>
              <a:rPr dirty="0" err="1"/>
              <a:t>musées</a:t>
            </a:r>
            <a:r>
              <a:rPr dirty="0"/>
              <a:t> </a:t>
            </a:r>
            <a:r>
              <a:rPr dirty="0" err="1"/>
              <a:t>comme</a:t>
            </a:r>
            <a:r>
              <a:rPr dirty="0"/>
              <a:t> le Louvre </a:t>
            </a:r>
            <a:r>
              <a:rPr dirty="0" err="1"/>
              <a:t>en</a:t>
            </a:r>
            <a:r>
              <a:rPr dirty="0"/>
              <a:t> France et </a:t>
            </a:r>
            <a:r>
              <a:rPr dirty="0" err="1"/>
              <a:t>l’Uffizzi</a:t>
            </a:r>
            <a:r>
              <a:rPr dirty="0"/>
              <a:t> à Florence, </a:t>
            </a:r>
            <a:r>
              <a:rPr dirty="0" err="1"/>
              <a:t>en</a:t>
            </a:r>
            <a:r>
              <a:rPr dirty="0"/>
              <a:t> </a:t>
            </a:r>
            <a:r>
              <a:rPr dirty="0" err="1"/>
              <a:t>Italie</a:t>
            </a:r>
            <a:r>
              <a:rPr dirty="0"/>
              <a:t>. </a:t>
            </a:r>
            <a:r>
              <a:rPr dirty="0" err="1"/>
              <a:t>Ils</a:t>
            </a:r>
            <a:r>
              <a:rPr dirty="0"/>
              <a:t> </a:t>
            </a:r>
            <a:r>
              <a:rPr dirty="0" err="1"/>
              <a:t>passent</a:t>
            </a:r>
            <a:r>
              <a:rPr dirty="0"/>
              <a:t> des </a:t>
            </a:r>
            <a:r>
              <a:rPr dirty="0" err="1"/>
              <a:t>jours</a:t>
            </a:r>
            <a:r>
              <a:rPr dirty="0"/>
              <a:t>, des </a:t>
            </a:r>
            <a:r>
              <a:rPr dirty="0" err="1"/>
              <a:t>mois</a:t>
            </a:r>
            <a:r>
              <a:rPr dirty="0"/>
              <a:t>, </a:t>
            </a:r>
            <a:r>
              <a:rPr dirty="0" err="1"/>
              <a:t>même</a:t>
            </a:r>
            <a:r>
              <a:rPr dirty="0"/>
              <a:t> des </a:t>
            </a:r>
            <a:r>
              <a:rPr dirty="0" err="1"/>
              <a:t>années</a:t>
            </a:r>
            <a:r>
              <a:rPr dirty="0"/>
              <a:t> </a:t>
            </a:r>
            <a:r>
              <a:rPr dirty="0" err="1"/>
              <a:t>en</a:t>
            </a:r>
            <a:r>
              <a:rPr dirty="0"/>
              <a:t> </a:t>
            </a:r>
            <a:r>
              <a:rPr dirty="0" err="1"/>
              <a:t>imitant</a:t>
            </a:r>
            <a:r>
              <a:rPr dirty="0"/>
              <a:t> les </a:t>
            </a:r>
            <a:r>
              <a:rPr dirty="0" smtClean="0"/>
              <a:t>tableaux </a:t>
            </a:r>
            <a:r>
              <a:rPr dirty="0"/>
              <a:t>des grands </a:t>
            </a:r>
            <a:r>
              <a:rPr dirty="0" smtClean="0"/>
              <a:t>maîtres</a:t>
            </a:r>
            <a:r>
              <a:rPr lang="en-US" dirty="0" smtClean="0"/>
              <a:t>--</a:t>
            </a:r>
            <a:r>
              <a:rPr dirty="0" err="1" smtClean="0"/>
              <a:t>leur</a:t>
            </a:r>
            <a:r>
              <a:rPr dirty="0" smtClean="0"/>
              <a:t> </a:t>
            </a:r>
            <a:r>
              <a:rPr dirty="0"/>
              <a:t>style, </a:t>
            </a:r>
            <a:r>
              <a:rPr dirty="0" err="1"/>
              <a:t>leur</a:t>
            </a:r>
            <a:r>
              <a:rPr dirty="0"/>
              <a:t> composition et </a:t>
            </a:r>
            <a:r>
              <a:rPr dirty="0" err="1"/>
              <a:t>leur</a:t>
            </a:r>
            <a:r>
              <a:rPr dirty="0"/>
              <a:t> coloration. </a:t>
            </a:r>
          </a:p>
        </p:txBody>
      </p:sp>
      <p:pic>
        <p:nvPicPr>
          <p:cNvPr id="223" name="Screen Shot 2015-11-16 at 5.28.20 PM.png"/>
          <p:cNvPicPr>
            <a:picLocks noChangeAspect="1"/>
          </p:cNvPicPr>
          <p:nvPr/>
        </p:nvPicPr>
        <p:blipFill>
          <a:blip r:embed="rId4">
            <a:extLst/>
          </a:blip>
          <a:stretch>
            <a:fillRect/>
          </a:stretch>
        </p:blipFill>
        <p:spPr>
          <a:xfrm>
            <a:off x="265416" y="1643699"/>
            <a:ext cx="3688525" cy="4448585"/>
          </a:xfrm>
          <a:prstGeom prst="rect">
            <a:avLst/>
          </a:prstGeom>
          <a:ln w="12700">
            <a:miter lim="400000"/>
          </a:ln>
        </p:spPr>
      </p:pic>
    </p:spTree>
    <p:extLst>
      <p:ext uri="{BB962C8B-B14F-4D97-AF65-F5344CB8AC3E}">
        <p14:creationId xmlns:p14="http://schemas.microsoft.com/office/powerpoint/2010/main" val="1532661197"/>
      </p:ext>
    </p:extLst>
  </p:cSld>
  <p:clrMapOvr>
    <a:masterClrMapping/>
  </p:clrMapOvr>
  <p:transition spd="slow"/>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1" name="image5.jpg" descr="EMCL_PP.jpg"/>
          <p:cNvPicPr>
            <a:picLocks noChangeAspect="1"/>
          </p:cNvPicPr>
          <p:nvPr/>
        </p:nvPicPr>
        <p:blipFill>
          <a:blip r:embed="rId2">
            <a:extLst/>
          </a:blip>
          <a:srcRect l="65224" t="87933"/>
          <a:stretch>
            <a:fillRect/>
          </a:stretch>
        </p:blipFill>
        <p:spPr>
          <a:xfrm>
            <a:off x="5964138" y="6030466"/>
            <a:ext cx="3179862" cy="827534"/>
          </a:xfrm>
          <a:prstGeom prst="rect">
            <a:avLst/>
          </a:prstGeom>
          <a:ln w="12700">
            <a:miter lim="400000"/>
          </a:ln>
        </p:spPr>
      </p:pic>
      <p:sp>
        <p:nvSpPr>
          <p:cNvPr id="243" name="Shape 243"/>
          <p:cNvSpPr/>
          <p:nvPr/>
        </p:nvSpPr>
        <p:spPr>
          <a:xfrm>
            <a:off x="-233760" y="-230039"/>
            <a:ext cx="9611520" cy="976810"/>
          </a:xfrm>
          <a:prstGeom prst="rect">
            <a:avLst/>
          </a:prstGeom>
          <a:solidFill>
            <a:srgbClr val="B51F20"/>
          </a:solidFill>
          <a:ln w="12700">
            <a:miter lim="400000"/>
          </a:ln>
          <a:effectLst>
            <a:outerShdw blurRad="38100" dist="23000" dir="5400000" rotWithShape="0">
              <a:srgbClr val="000000">
                <a:alpha val="35000"/>
              </a:srgbClr>
            </a:outerShdw>
          </a:effectLst>
        </p:spPr>
        <p:txBody>
          <a:bodyPr lIns="45719" rIns="45719" anchor="ctr"/>
          <a:lstStyle/>
          <a:p>
            <a:endParaRPr/>
          </a:p>
        </p:txBody>
      </p:sp>
      <p:sp>
        <p:nvSpPr>
          <p:cNvPr id="244" name="Shape 244"/>
          <p:cNvSpPr/>
          <p:nvPr/>
        </p:nvSpPr>
        <p:spPr>
          <a:xfrm>
            <a:off x="457200" y="-195262"/>
            <a:ext cx="8229600" cy="1143001"/>
          </a:xfrm>
          <a:prstGeom prst="rect">
            <a:avLst/>
          </a:prstGeom>
          <a:ln w="12700">
            <a:miter lim="400000"/>
          </a:ln>
          <a:extLst>
            <a:ext uri="{C572A759-6A51-4108-AA02-DFA0A04FC94B}">
              <ma14:wrappingTextBoxFlag xmlns="" xmlns:ma14="http://schemas.microsoft.com/office/mac/drawingml/2011/main" val="1"/>
            </a:ext>
          </a:extLst>
        </p:spPr>
        <p:txBody>
          <a:bodyPr lIns="45719" rIns="45719" anchor="ctr">
            <a:normAutofit/>
          </a:bodyPr>
          <a:lstStyle>
            <a:lvl1pPr algn="ctr">
              <a:defRPr sz="2800" b="1">
                <a:solidFill>
                  <a:srgbClr val="FFFFFF"/>
                </a:solidFill>
                <a:latin typeface="Arial"/>
                <a:ea typeface="Arial"/>
                <a:cs typeface="Arial"/>
                <a:sym typeface="Arial"/>
              </a:defRPr>
            </a:lvl1pPr>
          </a:lstStyle>
          <a:p>
            <a:r>
              <a:rPr lang="en-US"/>
              <a:t>Worksheet </a:t>
            </a:r>
            <a:r>
              <a:rPr lang="en-US" smtClean="0"/>
              <a:t> 4: </a:t>
            </a:r>
            <a:r>
              <a:rPr dirty="0" smtClean="0"/>
              <a:t>Ma </a:t>
            </a:r>
            <a:r>
              <a:rPr dirty="0" err="1"/>
              <a:t>journée</a:t>
            </a:r>
            <a:r>
              <a:rPr dirty="0"/>
              <a:t> </a:t>
            </a:r>
            <a:r>
              <a:rPr dirty="0" err="1"/>
              <a:t>comme</a:t>
            </a:r>
            <a:r>
              <a:rPr dirty="0"/>
              <a:t> artiste</a:t>
            </a:r>
          </a:p>
        </p:txBody>
      </p:sp>
      <p:sp>
        <p:nvSpPr>
          <p:cNvPr id="245" name="Shape 245"/>
          <p:cNvSpPr/>
          <p:nvPr/>
        </p:nvSpPr>
        <p:spPr>
          <a:xfrm>
            <a:off x="254000" y="1003300"/>
            <a:ext cx="8229600" cy="750938"/>
          </a:xfrm>
          <a:prstGeom prst="rect">
            <a:avLst/>
          </a:prstGeom>
          <a:ln w="12700">
            <a:miter lim="400000"/>
          </a:ln>
          <a:extLst>
            <a:ext uri="{C572A759-6A51-4108-AA02-DFA0A04FC94B}">
              <ma14:wrappingTextBoxFlag xmlns="" xmlns:ma14="http://schemas.microsoft.com/office/mac/drawingml/2011/main" val="1"/>
            </a:ext>
          </a:extLst>
        </p:spPr>
        <p:txBody>
          <a:bodyPr lIns="45719" rIns="45719">
            <a:normAutofit/>
          </a:bodyPr>
          <a:lstStyle>
            <a:lvl1pPr>
              <a:spcBef>
                <a:spcPts val="500"/>
              </a:spcBef>
              <a:defRPr sz="1600" i="1">
                <a:latin typeface="Arial"/>
                <a:ea typeface="Arial"/>
                <a:cs typeface="Arial"/>
                <a:sym typeface="Arial"/>
              </a:defRPr>
            </a:lvl1pPr>
          </a:lstStyle>
          <a:p>
            <a:r>
              <a:t>Encerclez ou complétez  pour décrire votre experience artistique.</a:t>
            </a:r>
          </a:p>
        </p:txBody>
      </p:sp>
      <p:sp>
        <p:nvSpPr>
          <p:cNvPr id="246" name="Shape 246"/>
          <p:cNvSpPr/>
          <p:nvPr/>
        </p:nvSpPr>
        <p:spPr>
          <a:xfrm>
            <a:off x="122207" y="1596295"/>
            <a:ext cx="8009563" cy="2060885"/>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p>
            <a:pPr marL="406400" indent="-254000">
              <a:lnSpc>
                <a:spcPct val="150000"/>
              </a:lnSpc>
              <a:buSzPct val="100000"/>
              <a:buAutoNum type="arabicPeriod"/>
              <a:tabLst>
                <a:tab pos="749300" algn="r"/>
                <a:tab pos="863600" algn="l"/>
                <a:tab pos="6489700" algn="l"/>
              </a:tabLst>
              <a:defRPr sz="1600">
                <a:latin typeface="Arial"/>
                <a:ea typeface="Arial"/>
                <a:cs typeface="Arial"/>
                <a:sym typeface="Arial"/>
              </a:defRPr>
            </a:pPr>
            <a:r>
              <a:rPr sz="2200" dirty="0"/>
              <a:t>	</a:t>
            </a:r>
            <a:r>
              <a:rPr sz="2200" dirty="0" err="1"/>
              <a:t>J’aime</a:t>
            </a:r>
            <a:r>
              <a:rPr sz="2200" dirty="0"/>
              <a:t> / Je </a:t>
            </a:r>
            <a:r>
              <a:rPr sz="2200" dirty="0" err="1"/>
              <a:t>n’aime</a:t>
            </a:r>
            <a:r>
              <a:rPr sz="2200" dirty="0"/>
              <a:t> pas </a:t>
            </a:r>
            <a:r>
              <a:rPr sz="2200" dirty="0" err="1"/>
              <a:t>peindre</a:t>
            </a:r>
            <a:r>
              <a:rPr sz="2200" dirty="0"/>
              <a:t>.</a:t>
            </a:r>
          </a:p>
          <a:p>
            <a:pPr marL="406400" indent="-254000">
              <a:lnSpc>
                <a:spcPct val="150000"/>
              </a:lnSpc>
              <a:buSzPct val="100000"/>
              <a:buAutoNum type="arabicPeriod"/>
              <a:tabLst>
                <a:tab pos="749300" algn="r"/>
                <a:tab pos="863600" algn="l"/>
                <a:tab pos="6489700" algn="l"/>
              </a:tabLst>
              <a:defRPr sz="1600">
                <a:latin typeface="Arial"/>
                <a:ea typeface="Arial"/>
                <a:cs typeface="Arial"/>
                <a:sym typeface="Arial"/>
              </a:defRPr>
            </a:pPr>
            <a:r>
              <a:rPr sz="2200" dirty="0"/>
              <a:t>	</a:t>
            </a:r>
            <a:r>
              <a:rPr sz="2200" dirty="0" smtClean="0"/>
              <a:t>Je </a:t>
            </a:r>
            <a:r>
              <a:rPr sz="2200" dirty="0" err="1"/>
              <a:t>suis</a:t>
            </a:r>
            <a:r>
              <a:rPr sz="2200" dirty="0"/>
              <a:t> / ne </a:t>
            </a:r>
            <a:r>
              <a:rPr sz="2200" dirty="0" err="1"/>
              <a:t>suis</a:t>
            </a:r>
            <a:r>
              <a:rPr sz="2200" dirty="0"/>
              <a:t> pas </a:t>
            </a:r>
            <a:r>
              <a:rPr sz="2200" dirty="0" err="1"/>
              <a:t>satisfait</a:t>
            </a:r>
            <a:r>
              <a:rPr sz="2200" dirty="0"/>
              <a:t>(e) de mon travail.</a:t>
            </a:r>
          </a:p>
          <a:p>
            <a:pPr marL="406400" indent="-254000">
              <a:lnSpc>
                <a:spcPct val="150000"/>
              </a:lnSpc>
              <a:buSzPct val="100000"/>
              <a:buAutoNum type="arabicPeriod"/>
              <a:tabLst>
                <a:tab pos="749300" algn="r"/>
                <a:tab pos="863600" algn="l"/>
                <a:tab pos="6489700" algn="l"/>
              </a:tabLst>
              <a:defRPr sz="1600">
                <a:latin typeface="Arial"/>
                <a:ea typeface="Arial"/>
                <a:cs typeface="Arial"/>
                <a:sym typeface="Arial"/>
              </a:defRPr>
            </a:pPr>
            <a:r>
              <a:rPr sz="2200" dirty="0"/>
              <a:t>	Je </a:t>
            </a:r>
            <a:r>
              <a:rPr sz="2200" dirty="0" err="1"/>
              <a:t>pense</a:t>
            </a:r>
            <a:r>
              <a:rPr sz="2200" dirty="0"/>
              <a:t> que la vie d’un(e) artiste </a:t>
            </a:r>
            <a:r>
              <a:rPr sz="2200" dirty="0" err="1"/>
              <a:t>est</a:t>
            </a:r>
            <a:r>
              <a:rPr sz="2200" dirty="0"/>
              <a:t>….</a:t>
            </a:r>
          </a:p>
          <a:p>
            <a:pPr marL="406400" indent="-254000">
              <a:lnSpc>
                <a:spcPct val="150000"/>
              </a:lnSpc>
              <a:buSzPct val="100000"/>
              <a:buAutoNum type="arabicPeriod"/>
              <a:tabLst>
                <a:tab pos="749300" algn="r"/>
                <a:tab pos="863600" algn="l"/>
                <a:tab pos="6489700" algn="l"/>
              </a:tabLst>
              <a:defRPr sz="1600">
                <a:latin typeface="Arial"/>
                <a:ea typeface="Arial"/>
                <a:cs typeface="Arial"/>
                <a:sym typeface="Arial"/>
              </a:defRPr>
            </a:pPr>
            <a:r>
              <a:rPr sz="2200" dirty="0"/>
              <a:t>	Je </a:t>
            </a:r>
            <a:r>
              <a:rPr sz="2200" dirty="0" err="1"/>
              <a:t>voudrais</a:t>
            </a:r>
            <a:r>
              <a:rPr sz="2200" dirty="0"/>
              <a:t> / ne </a:t>
            </a:r>
            <a:r>
              <a:rPr sz="2200" dirty="0" err="1"/>
              <a:t>voudrais</a:t>
            </a:r>
            <a:r>
              <a:rPr sz="2200" dirty="0"/>
              <a:t> pas faire un </a:t>
            </a:r>
            <a:r>
              <a:rPr sz="2200" dirty="0" err="1"/>
              <a:t>autre</a:t>
            </a:r>
            <a:r>
              <a:rPr sz="2200" dirty="0"/>
              <a:t> </a:t>
            </a:r>
            <a:r>
              <a:rPr sz="2200" dirty="0" err="1"/>
              <a:t>projet</a:t>
            </a:r>
            <a:r>
              <a:rPr sz="2200" dirty="0"/>
              <a:t> </a:t>
            </a:r>
            <a:r>
              <a:rPr sz="2200" dirty="0" err="1"/>
              <a:t>artistique</a:t>
            </a:r>
            <a:r>
              <a:rPr sz="2200" dirty="0"/>
              <a:t>.</a:t>
            </a:r>
          </a:p>
        </p:txBody>
      </p:sp>
    </p:spTree>
    <p:extLst>
      <p:ext uri="{BB962C8B-B14F-4D97-AF65-F5344CB8AC3E}">
        <p14:creationId xmlns:p14="http://schemas.microsoft.com/office/powerpoint/2010/main" val="2879665550"/>
      </p:ext>
    </p:extLst>
  </p:cSld>
  <p:clrMapOvr>
    <a:masterClrMapping/>
  </p:clrMapOvr>
  <p:transition spd="slow"/>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9" name="palette.png"/>
          <p:cNvPicPr>
            <a:picLocks noChangeAspect="1"/>
          </p:cNvPicPr>
          <p:nvPr/>
        </p:nvPicPr>
        <p:blipFill>
          <a:blip r:embed="rId2">
            <a:extLst/>
          </a:blip>
          <a:stretch>
            <a:fillRect/>
          </a:stretch>
        </p:blipFill>
        <p:spPr>
          <a:xfrm>
            <a:off x="939800" y="895350"/>
            <a:ext cx="7518400" cy="5499100"/>
          </a:xfrm>
          <a:prstGeom prst="rect">
            <a:avLst/>
          </a:prstGeom>
          <a:ln w="12700">
            <a:miter lim="400000"/>
          </a:ln>
        </p:spPr>
      </p:pic>
      <p:pic>
        <p:nvPicPr>
          <p:cNvPr id="250" name="image5.jpg" descr="EMCL_PP.jpg"/>
          <p:cNvPicPr>
            <a:picLocks noChangeAspect="1"/>
          </p:cNvPicPr>
          <p:nvPr/>
        </p:nvPicPr>
        <p:blipFill>
          <a:blip r:embed="rId3">
            <a:extLst/>
          </a:blip>
          <a:srcRect l="65224" t="87933"/>
          <a:stretch>
            <a:fillRect/>
          </a:stretch>
        </p:blipFill>
        <p:spPr>
          <a:xfrm>
            <a:off x="5964138" y="6030466"/>
            <a:ext cx="3179862" cy="827534"/>
          </a:xfrm>
          <a:prstGeom prst="rect">
            <a:avLst/>
          </a:prstGeom>
          <a:ln w="12700">
            <a:miter lim="400000"/>
          </a:ln>
        </p:spPr>
      </p:pic>
      <p:sp>
        <p:nvSpPr>
          <p:cNvPr id="252" name="Shape 252"/>
          <p:cNvSpPr/>
          <p:nvPr/>
        </p:nvSpPr>
        <p:spPr>
          <a:xfrm>
            <a:off x="-233760" y="-230039"/>
            <a:ext cx="9611520" cy="976810"/>
          </a:xfrm>
          <a:prstGeom prst="rect">
            <a:avLst/>
          </a:prstGeom>
          <a:solidFill>
            <a:srgbClr val="B51F20"/>
          </a:solidFill>
          <a:ln w="12700">
            <a:miter lim="400000"/>
          </a:ln>
          <a:effectLst>
            <a:outerShdw blurRad="38100" dist="23000" dir="5400000" rotWithShape="0">
              <a:srgbClr val="000000">
                <a:alpha val="35000"/>
              </a:srgbClr>
            </a:outerShdw>
          </a:effectLst>
        </p:spPr>
        <p:txBody>
          <a:bodyPr lIns="45719" rIns="45719" anchor="ctr"/>
          <a:lstStyle/>
          <a:p>
            <a:endParaRPr/>
          </a:p>
        </p:txBody>
      </p:sp>
      <p:sp>
        <p:nvSpPr>
          <p:cNvPr id="253" name="Shape 253"/>
          <p:cNvSpPr/>
          <p:nvPr/>
        </p:nvSpPr>
        <p:spPr>
          <a:xfrm>
            <a:off x="457200" y="-195262"/>
            <a:ext cx="8229600" cy="1143001"/>
          </a:xfrm>
          <a:prstGeom prst="rect">
            <a:avLst/>
          </a:prstGeom>
          <a:ln w="12700">
            <a:miter lim="400000"/>
          </a:ln>
          <a:extLst>
            <a:ext uri="{C572A759-6A51-4108-AA02-DFA0A04FC94B}">
              <ma14:wrappingTextBoxFlag xmlns="" xmlns:ma14="http://schemas.microsoft.com/office/mac/drawingml/2011/main" val="1"/>
            </a:ext>
          </a:extLst>
        </p:spPr>
        <p:txBody>
          <a:bodyPr lIns="45719" rIns="45719" anchor="ctr">
            <a:normAutofit/>
          </a:bodyPr>
          <a:lstStyle>
            <a:lvl1pPr algn="ctr">
              <a:defRPr sz="2800" b="1">
                <a:solidFill>
                  <a:srgbClr val="FFFFFF"/>
                </a:solidFill>
                <a:latin typeface="Arial"/>
                <a:ea typeface="Arial"/>
                <a:cs typeface="Arial"/>
                <a:sym typeface="Arial"/>
              </a:defRPr>
            </a:lvl1pPr>
          </a:lstStyle>
          <a:p>
            <a:r>
              <a:rPr lang="en-US"/>
              <a:t>Worksheet </a:t>
            </a:r>
            <a:r>
              <a:rPr lang="en-US" smtClean="0"/>
              <a:t>5 </a:t>
            </a:r>
            <a:r>
              <a:rPr smtClean="0"/>
              <a:t>Visitons </a:t>
            </a:r>
            <a:r>
              <a:t>le musée-d’Orsay</a:t>
            </a:r>
            <a:r>
              <a:rPr/>
              <a:t>! </a:t>
            </a:r>
          </a:p>
        </p:txBody>
      </p:sp>
      <p:sp>
        <p:nvSpPr>
          <p:cNvPr id="254" name="Shape 254"/>
          <p:cNvSpPr/>
          <p:nvPr/>
        </p:nvSpPr>
        <p:spPr>
          <a:xfrm>
            <a:off x="381000" y="990600"/>
            <a:ext cx="8229600" cy="976809"/>
          </a:xfrm>
          <a:prstGeom prst="rect">
            <a:avLst/>
          </a:prstGeom>
          <a:ln w="12700">
            <a:miter lim="400000"/>
          </a:ln>
          <a:extLst>
            <a:ext uri="{C572A759-6A51-4108-AA02-DFA0A04FC94B}">
              <ma14:wrappingTextBoxFlag xmlns="" xmlns:ma14="http://schemas.microsoft.com/office/mac/drawingml/2011/main" val="1"/>
            </a:ext>
          </a:extLst>
        </p:spPr>
        <p:txBody>
          <a:bodyPr lIns="45719" rIns="45719">
            <a:normAutofit lnSpcReduction="10000"/>
          </a:bodyPr>
          <a:lstStyle/>
          <a:p>
            <a:pPr defTabSz="452627">
              <a:lnSpc>
                <a:spcPct val="150000"/>
              </a:lnSpc>
              <a:spcBef>
                <a:spcPts val="500"/>
              </a:spcBef>
              <a:defRPr sz="2574" b="1">
                <a:solidFill>
                  <a:srgbClr val="B51F20"/>
                </a:solidFill>
                <a:latin typeface="Arial"/>
                <a:ea typeface="Arial"/>
                <a:cs typeface="Arial"/>
                <a:sym typeface="Arial"/>
              </a:defRPr>
            </a:pPr>
            <a:r>
              <a:t>Interpretive Communication/Presentational Writing</a:t>
            </a:r>
          </a:p>
          <a:p>
            <a:pPr defTabSz="452627">
              <a:defRPr sz="2178" b="1">
                <a:uFill>
                  <a:solidFill>
                    <a:srgbClr val="000000"/>
                  </a:solidFill>
                </a:uFill>
                <a:latin typeface="Arial"/>
                <a:ea typeface="Arial"/>
                <a:cs typeface="Arial"/>
                <a:sym typeface="Arial"/>
              </a:defRPr>
            </a:pPr>
            <a:r>
              <a:t>Connecting to Art Appreciation</a:t>
            </a:r>
          </a:p>
        </p:txBody>
      </p:sp>
      <p:sp>
        <p:nvSpPr>
          <p:cNvPr id="255" name="Shape 255"/>
          <p:cNvSpPr/>
          <p:nvPr/>
        </p:nvSpPr>
        <p:spPr>
          <a:xfrm>
            <a:off x="381000" y="2019300"/>
            <a:ext cx="8229600" cy="4219972"/>
          </a:xfrm>
          <a:prstGeom prst="rect">
            <a:avLst/>
          </a:prstGeom>
          <a:ln w="12700">
            <a:miter lim="400000"/>
          </a:ln>
          <a:extLst>
            <a:ext uri="{C572A759-6A51-4108-AA02-DFA0A04FC94B}">
              <ma14:wrappingTextBoxFlag xmlns="" xmlns:ma14="http://schemas.microsoft.com/office/mac/drawingml/2011/main" val="1"/>
            </a:ext>
          </a:extLst>
        </p:spPr>
        <p:txBody>
          <a:bodyPr lIns="45719" rIns="45719">
            <a:normAutofit fontScale="92500" lnSpcReduction="10000"/>
          </a:bodyPr>
          <a:lstStyle/>
          <a:p>
            <a:pPr>
              <a:lnSpc>
                <a:spcPct val="120000"/>
              </a:lnSpc>
              <a:tabLst>
                <a:tab pos="749300" algn="r"/>
                <a:tab pos="863600" algn="l"/>
                <a:tab pos="6489700" algn="l"/>
              </a:tabLst>
              <a:defRPr sz="1600" b="1">
                <a:latin typeface="Arial"/>
                <a:ea typeface="Arial"/>
                <a:cs typeface="Arial"/>
                <a:sym typeface="Arial"/>
              </a:defRPr>
            </a:pPr>
            <a:r>
              <a:rPr lang="en-US" dirty="0" smtClean="0"/>
              <a:t>Pedagogy: Blended Learning; Strategy: Setting the stage for an examination of 19</a:t>
            </a:r>
            <a:r>
              <a:rPr lang="en-US" baseline="30000" dirty="0" smtClean="0"/>
              <a:t>th</a:t>
            </a:r>
            <a:r>
              <a:rPr lang="en-US" dirty="0" smtClean="0"/>
              <a:t>-century art</a:t>
            </a:r>
            <a:endParaRPr dirty="0"/>
          </a:p>
          <a:p>
            <a:pPr>
              <a:tabLst>
                <a:tab pos="749300" algn="r"/>
                <a:tab pos="863600" algn="l"/>
                <a:tab pos="6489700" algn="l"/>
              </a:tabLst>
              <a:defRPr sz="1600" b="1">
                <a:latin typeface="Arial"/>
                <a:ea typeface="Arial"/>
                <a:cs typeface="Arial"/>
                <a:sym typeface="Arial"/>
              </a:defRPr>
            </a:pPr>
            <a:endParaRPr dirty="0"/>
          </a:p>
          <a:p>
            <a:pPr>
              <a:lnSpc>
                <a:spcPct val="120000"/>
              </a:lnSpc>
              <a:tabLst>
                <a:tab pos="749300" algn="r"/>
                <a:tab pos="863600" algn="l"/>
                <a:tab pos="6489700" algn="l"/>
              </a:tabLst>
              <a:defRPr sz="1600">
                <a:latin typeface="Arial"/>
                <a:ea typeface="Arial"/>
                <a:cs typeface="Arial"/>
                <a:sym typeface="Arial"/>
              </a:defRPr>
            </a:pPr>
            <a:r>
              <a:rPr dirty="0"/>
              <a:t>	1.	</a:t>
            </a:r>
            <a:r>
              <a:rPr dirty="0" err="1"/>
              <a:t>Allez</a:t>
            </a:r>
            <a:r>
              <a:rPr dirty="0"/>
              <a:t> à: </a:t>
            </a:r>
            <a:r>
              <a:rPr u="sng" dirty="0" err="1"/>
              <a:t>Œuvres</a:t>
            </a:r>
            <a:r>
              <a:rPr u="sng" dirty="0"/>
              <a:t> </a:t>
            </a:r>
            <a:r>
              <a:rPr u="sng" dirty="0" err="1"/>
              <a:t>commentées</a:t>
            </a:r>
            <a:endParaRPr u="sng" dirty="0"/>
          </a:p>
          <a:p>
            <a:pPr>
              <a:lnSpc>
                <a:spcPct val="120000"/>
              </a:lnSpc>
              <a:tabLst>
                <a:tab pos="749300" algn="r"/>
                <a:tab pos="863600" algn="l"/>
                <a:tab pos="6489700" algn="l"/>
              </a:tabLst>
              <a:defRPr sz="1600">
                <a:latin typeface="Arial"/>
                <a:ea typeface="Arial"/>
                <a:cs typeface="Arial"/>
                <a:sym typeface="Arial"/>
              </a:defRPr>
            </a:pPr>
            <a:r>
              <a:rPr dirty="0"/>
              <a:t>	2.	</a:t>
            </a:r>
            <a:r>
              <a:rPr dirty="0" err="1"/>
              <a:t>Écrivez</a:t>
            </a:r>
            <a:r>
              <a:rPr dirty="0"/>
              <a:t> les </a:t>
            </a:r>
            <a:r>
              <a:rPr dirty="0" err="1"/>
              <a:t>titres</a:t>
            </a:r>
            <a:r>
              <a:rPr dirty="0"/>
              <a:t> de 4-5 tableaux que </a:t>
            </a:r>
            <a:r>
              <a:rPr dirty="0" err="1"/>
              <a:t>vous</a:t>
            </a:r>
            <a:r>
              <a:rPr dirty="0"/>
              <a:t> </a:t>
            </a:r>
            <a:r>
              <a:rPr dirty="0" err="1"/>
              <a:t>aimez</a:t>
            </a:r>
            <a:r>
              <a:rPr dirty="0"/>
              <a:t>.</a:t>
            </a:r>
          </a:p>
          <a:p>
            <a:pPr>
              <a:lnSpc>
                <a:spcPct val="120000"/>
              </a:lnSpc>
              <a:tabLst>
                <a:tab pos="749300" algn="r"/>
                <a:tab pos="863600" algn="l"/>
                <a:tab pos="6489700" algn="l"/>
              </a:tabLst>
              <a:defRPr sz="1600">
                <a:latin typeface="Arial"/>
                <a:ea typeface="Arial"/>
                <a:cs typeface="Arial"/>
                <a:sym typeface="Arial"/>
              </a:defRPr>
            </a:pPr>
            <a:r>
              <a:rPr dirty="0"/>
              <a:t>	3.	</a:t>
            </a:r>
            <a:r>
              <a:rPr dirty="0" err="1"/>
              <a:t>Notez</a:t>
            </a:r>
            <a:r>
              <a:rPr dirty="0"/>
              <a:t> </a:t>
            </a:r>
            <a:r>
              <a:rPr dirty="0" err="1"/>
              <a:t>aussi</a:t>
            </a:r>
            <a:r>
              <a:rPr dirty="0"/>
              <a:t> les </a:t>
            </a:r>
            <a:r>
              <a:rPr dirty="0" err="1"/>
              <a:t>noms</a:t>
            </a:r>
            <a:r>
              <a:rPr dirty="0"/>
              <a:t> de </a:t>
            </a:r>
            <a:r>
              <a:rPr dirty="0" err="1"/>
              <a:t>ces</a:t>
            </a:r>
            <a:r>
              <a:rPr dirty="0"/>
              <a:t> artistes.</a:t>
            </a:r>
          </a:p>
          <a:p>
            <a:pPr>
              <a:lnSpc>
                <a:spcPct val="120000"/>
              </a:lnSpc>
              <a:tabLst>
                <a:tab pos="749300" algn="r"/>
                <a:tab pos="863600" algn="l"/>
                <a:tab pos="6489700" algn="l"/>
              </a:tabLst>
              <a:defRPr sz="1600">
                <a:latin typeface="Arial"/>
                <a:ea typeface="Arial"/>
                <a:cs typeface="Arial"/>
                <a:sym typeface="Arial"/>
              </a:defRPr>
            </a:pPr>
            <a:r>
              <a:rPr dirty="0"/>
              <a:t>	4.	</a:t>
            </a:r>
            <a:r>
              <a:rPr dirty="0" err="1"/>
              <a:t>Écrivez</a:t>
            </a:r>
            <a:r>
              <a:rPr dirty="0"/>
              <a:t> </a:t>
            </a:r>
            <a:r>
              <a:rPr dirty="0" err="1"/>
              <a:t>l’année</a:t>
            </a:r>
            <a:r>
              <a:rPr dirty="0"/>
              <a:t> du tableau.</a:t>
            </a:r>
          </a:p>
          <a:p>
            <a:pPr>
              <a:lnSpc>
                <a:spcPct val="120000"/>
              </a:lnSpc>
              <a:tabLst>
                <a:tab pos="749300" algn="r"/>
                <a:tab pos="863600" algn="l"/>
                <a:tab pos="6489700" algn="l"/>
              </a:tabLst>
              <a:defRPr sz="1600">
                <a:latin typeface="Arial"/>
                <a:ea typeface="Arial"/>
                <a:cs typeface="Arial"/>
                <a:sym typeface="Arial"/>
              </a:defRPr>
            </a:pPr>
            <a:r>
              <a:rPr dirty="0"/>
              <a:t>	5.	</a:t>
            </a:r>
            <a:r>
              <a:rPr dirty="0" err="1"/>
              <a:t>Envoyez</a:t>
            </a:r>
            <a:r>
              <a:rPr dirty="0"/>
              <a:t> </a:t>
            </a:r>
            <a:r>
              <a:rPr dirty="0" err="1"/>
              <a:t>une</a:t>
            </a:r>
            <a:r>
              <a:rPr dirty="0"/>
              <a:t> carte </a:t>
            </a:r>
            <a:r>
              <a:rPr dirty="0" err="1"/>
              <a:t>virtuelle</a:t>
            </a:r>
            <a:r>
              <a:rPr dirty="0"/>
              <a:t> de Paris.</a:t>
            </a:r>
          </a:p>
          <a:p>
            <a:pPr>
              <a:lnSpc>
                <a:spcPct val="120000"/>
              </a:lnSpc>
              <a:tabLst>
                <a:tab pos="749300" algn="r"/>
                <a:tab pos="863600" algn="l"/>
                <a:tab pos="6489700" algn="l"/>
              </a:tabLst>
              <a:defRPr sz="1600" b="1">
                <a:latin typeface="Arial"/>
                <a:ea typeface="Arial"/>
                <a:cs typeface="Arial"/>
                <a:sym typeface="Arial"/>
              </a:defRPr>
            </a:pPr>
            <a:r>
              <a:rPr dirty="0"/>
              <a:t>		Search words: </a:t>
            </a:r>
            <a:r>
              <a:rPr dirty="0" err="1"/>
              <a:t>envoyez</a:t>
            </a:r>
            <a:r>
              <a:rPr dirty="0"/>
              <a:t> carte </a:t>
            </a:r>
            <a:r>
              <a:rPr dirty="0" err="1"/>
              <a:t>virtuelles</a:t>
            </a:r>
            <a:r>
              <a:rPr dirty="0"/>
              <a:t> de </a:t>
            </a:r>
            <a:r>
              <a:rPr dirty="0" err="1"/>
              <a:t>paris</a:t>
            </a:r>
            <a:r>
              <a:rPr dirty="0"/>
              <a:t> </a:t>
            </a:r>
            <a:r>
              <a:rPr dirty="0" err="1"/>
              <a:t>gratuite</a:t>
            </a:r>
            <a:r>
              <a:rPr dirty="0"/>
              <a:t/>
            </a:r>
            <a:br>
              <a:rPr dirty="0"/>
            </a:br>
            <a:r>
              <a:rPr dirty="0"/>
              <a:t>	</a:t>
            </a:r>
            <a:r>
              <a:rPr/>
              <a:t>	</a:t>
            </a:r>
            <a:endParaRPr lang="en-US" smtClean="0"/>
          </a:p>
          <a:p>
            <a:pPr>
              <a:lnSpc>
                <a:spcPct val="120000"/>
              </a:lnSpc>
              <a:tabLst>
                <a:tab pos="749300" algn="r"/>
                <a:tab pos="863600" algn="l"/>
                <a:tab pos="6489700" algn="l"/>
              </a:tabLst>
              <a:defRPr sz="1600" b="1">
                <a:latin typeface="Arial"/>
                <a:ea typeface="Arial"/>
                <a:cs typeface="Arial"/>
                <a:sym typeface="Arial"/>
              </a:defRPr>
            </a:pPr>
            <a:r>
              <a:rPr dirty="0"/>
              <a:t>	6.	</a:t>
            </a:r>
            <a:r>
              <a:rPr dirty="0" err="1"/>
              <a:t>Envoyez</a:t>
            </a:r>
            <a:r>
              <a:rPr dirty="0"/>
              <a:t> </a:t>
            </a:r>
            <a:r>
              <a:rPr dirty="0" err="1"/>
              <a:t>votre</a:t>
            </a:r>
            <a:r>
              <a:rPr dirty="0"/>
              <a:t> carte à un(e) </a:t>
            </a:r>
            <a:r>
              <a:rPr dirty="0" err="1"/>
              <a:t>camarade</a:t>
            </a:r>
            <a:r>
              <a:rPr dirty="0"/>
              <a:t> de </a:t>
            </a:r>
            <a:r>
              <a:rPr lang="en-US" dirty="0" err="1" smtClean="0"/>
              <a:t>cl</a:t>
            </a:r>
            <a:r>
              <a:rPr dirty="0" err="1" smtClean="0"/>
              <a:t>asse</a:t>
            </a:r>
            <a:r>
              <a:rPr dirty="0"/>
              <a:t>, </a:t>
            </a:r>
            <a:r>
              <a:rPr dirty="0" err="1"/>
              <a:t>N’oubliez</a:t>
            </a:r>
            <a:r>
              <a:rPr dirty="0"/>
              <a:t> pas de (d’):</a:t>
            </a:r>
          </a:p>
          <a:p>
            <a:pPr>
              <a:lnSpc>
                <a:spcPct val="120000"/>
              </a:lnSpc>
              <a:tabLst>
                <a:tab pos="749300" algn="r"/>
                <a:tab pos="863600" algn="l"/>
                <a:tab pos="6489700" algn="l"/>
              </a:tabLst>
              <a:defRPr sz="1600">
                <a:latin typeface="Arial"/>
                <a:ea typeface="Arial"/>
                <a:cs typeface="Arial"/>
                <a:sym typeface="Arial"/>
              </a:defRPr>
            </a:pPr>
            <a:r>
              <a:rPr dirty="0"/>
              <a:t>		• </a:t>
            </a:r>
            <a:r>
              <a:rPr dirty="0" err="1"/>
              <a:t>Suivre</a:t>
            </a:r>
            <a:r>
              <a:rPr dirty="0"/>
              <a:t> les directions </a:t>
            </a:r>
            <a:r>
              <a:rPr dirty="0" err="1"/>
              <a:t>en</a:t>
            </a:r>
            <a:r>
              <a:rPr dirty="0"/>
              <a:t> </a:t>
            </a:r>
            <a:r>
              <a:rPr dirty="0" err="1"/>
              <a:t>ligne</a:t>
            </a:r>
            <a:r>
              <a:rPr dirty="0"/>
              <a:t>.</a:t>
            </a:r>
          </a:p>
          <a:p>
            <a:pPr>
              <a:lnSpc>
                <a:spcPct val="120000"/>
              </a:lnSpc>
              <a:tabLst>
                <a:tab pos="749300" algn="r"/>
                <a:tab pos="863600" algn="l"/>
                <a:tab pos="6489700" algn="l"/>
              </a:tabLst>
              <a:defRPr sz="1600">
                <a:latin typeface="Arial"/>
                <a:ea typeface="Arial"/>
                <a:cs typeface="Arial"/>
                <a:sym typeface="Arial"/>
              </a:defRPr>
            </a:pPr>
            <a:r>
              <a:rPr dirty="0"/>
              <a:t>		• </a:t>
            </a:r>
            <a:r>
              <a:rPr dirty="0" err="1"/>
              <a:t>Commencez</a:t>
            </a:r>
            <a:r>
              <a:rPr dirty="0"/>
              <a:t> avec </a:t>
            </a:r>
            <a:r>
              <a:rPr u="sng" dirty="0"/>
              <a:t>Cher</a:t>
            </a:r>
            <a:r>
              <a:rPr dirty="0"/>
              <a:t> </a:t>
            </a:r>
            <a:r>
              <a:rPr dirty="0" err="1"/>
              <a:t>ou</a:t>
            </a:r>
            <a:r>
              <a:rPr dirty="0"/>
              <a:t> </a:t>
            </a:r>
            <a:r>
              <a:rPr u="sng" dirty="0" err="1"/>
              <a:t>Chère</a:t>
            </a:r>
            <a:r>
              <a:rPr dirty="0"/>
              <a:t> + le </a:t>
            </a:r>
            <a:r>
              <a:rPr dirty="0" err="1"/>
              <a:t>prénom</a:t>
            </a:r>
            <a:r>
              <a:rPr dirty="0"/>
              <a:t> de </a:t>
            </a:r>
            <a:r>
              <a:rPr dirty="0" err="1"/>
              <a:t>votre</a:t>
            </a:r>
            <a:r>
              <a:rPr dirty="0"/>
              <a:t> </a:t>
            </a:r>
            <a:r>
              <a:rPr err="1"/>
              <a:t>ami</a:t>
            </a:r>
            <a:r>
              <a:rPr/>
              <a:t>(e</a:t>
            </a:r>
            <a:r>
              <a:rPr smtClean="0"/>
              <a:t>).</a:t>
            </a:r>
            <a:endParaRPr lang="en-US" smtClean="0"/>
          </a:p>
          <a:p>
            <a:pPr>
              <a:lnSpc>
                <a:spcPct val="120000"/>
              </a:lnSpc>
              <a:tabLst>
                <a:tab pos="749300" algn="r"/>
                <a:tab pos="863600" algn="l"/>
                <a:tab pos="6489700" algn="l"/>
              </a:tabLst>
              <a:defRPr sz="1600">
                <a:latin typeface="Arial"/>
                <a:ea typeface="Arial"/>
                <a:cs typeface="Arial"/>
                <a:sym typeface="Arial"/>
              </a:defRPr>
            </a:pPr>
            <a:r>
              <a:rPr lang="en-US"/>
              <a:t>	</a:t>
            </a:r>
            <a:r>
              <a:rPr lang="en-US" smtClean="0"/>
              <a:t>                 </a:t>
            </a:r>
            <a:r>
              <a:rPr smtClean="0"/>
              <a:t>• </a:t>
            </a:r>
            <a:r>
              <a:rPr dirty="0" err="1"/>
              <a:t>Parlez</a:t>
            </a:r>
            <a:r>
              <a:rPr dirty="0"/>
              <a:t> de </a:t>
            </a:r>
            <a:r>
              <a:rPr dirty="0" err="1"/>
              <a:t>votre</a:t>
            </a:r>
            <a:r>
              <a:rPr dirty="0"/>
              <a:t> </a:t>
            </a:r>
            <a:r>
              <a:rPr dirty="0" err="1"/>
              <a:t>visite</a:t>
            </a:r>
            <a:r>
              <a:rPr dirty="0"/>
              <a:t> au </a:t>
            </a:r>
            <a:r>
              <a:rPr dirty="0" err="1"/>
              <a:t>musée</a:t>
            </a:r>
            <a:r>
              <a:rPr dirty="0"/>
              <a:t> d’Orsay. </a:t>
            </a:r>
            <a:r>
              <a:rPr dirty="0" err="1"/>
              <a:t>Incluyez</a:t>
            </a:r>
            <a:r>
              <a:rPr dirty="0"/>
              <a:t> </a:t>
            </a:r>
            <a:r>
              <a:rPr dirty="0" err="1"/>
              <a:t>une</a:t>
            </a:r>
            <a:r>
              <a:rPr dirty="0"/>
              <a:t> description de </a:t>
            </a:r>
            <a:r>
              <a:rPr dirty="0" err="1"/>
              <a:t>votre</a:t>
            </a:r>
            <a:r>
              <a:rPr dirty="0"/>
              <a:t>   </a:t>
            </a:r>
            <a:br>
              <a:rPr dirty="0"/>
            </a:br>
            <a:r>
              <a:rPr dirty="0"/>
              <a:t>     </a:t>
            </a:r>
            <a:r>
              <a:rPr lang="en-US" dirty="0" smtClean="0"/>
              <a:t>		</a:t>
            </a:r>
            <a:r>
              <a:rPr dirty="0" smtClean="0"/>
              <a:t>tableau </a:t>
            </a:r>
            <a:r>
              <a:rPr dirty="0" err="1" smtClean="0"/>
              <a:t>préféré</a:t>
            </a:r>
            <a:r>
              <a:rPr lang="en-US" dirty="0" smtClean="0"/>
              <a:t>: </a:t>
            </a:r>
            <a:r>
              <a:rPr lang="en-US" dirty="0" err="1" smtClean="0"/>
              <a:t>titre</a:t>
            </a:r>
            <a:r>
              <a:rPr lang="en-US" dirty="0" smtClean="0"/>
              <a:t>, artiste, </a:t>
            </a:r>
            <a:r>
              <a:rPr lang="en-US" dirty="0" err="1" smtClean="0"/>
              <a:t>ann</a:t>
            </a:r>
            <a:r>
              <a:rPr lang="en-US" dirty="0" err="1"/>
              <a:t>é</a:t>
            </a:r>
            <a:r>
              <a:rPr lang="en-US" dirty="0" err="1" smtClean="0"/>
              <a:t>e</a:t>
            </a:r>
            <a:r>
              <a:rPr lang="en-US" dirty="0" smtClean="0"/>
              <a:t>, petite </a:t>
            </a:r>
            <a:r>
              <a:rPr lang="en-US" smtClean="0"/>
              <a:t>description.</a:t>
            </a:r>
            <a:endParaRPr dirty="0"/>
          </a:p>
          <a:p>
            <a:pPr>
              <a:lnSpc>
                <a:spcPct val="120000"/>
              </a:lnSpc>
              <a:tabLst>
                <a:tab pos="749300" algn="r"/>
                <a:tab pos="863600" algn="l"/>
                <a:tab pos="6489700" algn="l"/>
              </a:tabLst>
              <a:defRPr sz="1600">
                <a:latin typeface="Arial"/>
                <a:ea typeface="Arial"/>
                <a:cs typeface="Arial"/>
                <a:sym typeface="Arial"/>
              </a:defRPr>
            </a:pPr>
            <a:r>
              <a:rPr dirty="0"/>
              <a:t>		• </a:t>
            </a:r>
            <a:r>
              <a:rPr dirty="0" err="1"/>
              <a:t>Donnez</a:t>
            </a:r>
            <a:r>
              <a:rPr dirty="0"/>
              <a:t> </a:t>
            </a:r>
            <a:r>
              <a:rPr dirty="0" err="1"/>
              <a:t>votre</a:t>
            </a:r>
            <a:r>
              <a:rPr dirty="0"/>
              <a:t> opinion du </a:t>
            </a:r>
            <a:r>
              <a:rPr dirty="0" err="1"/>
              <a:t>musée</a:t>
            </a:r>
            <a:r>
              <a:rPr dirty="0"/>
              <a:t>.</a:t>
            </a:r>
          </a:p>
        </p:txBody>
      </p:sp>
    </p:spTree>
    <p:extLst>
      <p:ext uri="{BB962C8B-B14F-4D97-AF65-F5344CB8AC3E}">
        <p14:creationId xmlns:p14="http://schemas.microsoft.com/office/powerpoint/2010/main" val="2563274671"/>
      </p:ext>
    </p:extLst>
  </p:cSld>
  <p:clrMapOvr>
    <a:masterClrMapping/>
  </p:clrMapOvr>
  <p:transition spd="slow"/>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9" name="palette.png"/>
          <p:cNvPicPr>
            <a:picLocks noChangeAspect="1"/>
          </p:cNvPicPr>
          <p:nvPr/>
        </p:nvPicPr>
        <p:blipFill>
          <a:blip r:embed="rId2">
            <a:extLst/>
          </a:blip>
          <a:stretch>
            <a:fillRect/>
          </a:stretch>
        </p:blipFill>
        <p:spPr>
          <a:xfrm>
            <a:off x="939800" y="895350"/>
            <a:ext cx="7518400" cy="5499100"/>
          </a:xfrm>
          <a:prstGeom prst="rect">
            <a:avLst/>
          </a:prstGeom>
          <a:ln w="12700">
            <a:miter lim="400000"/>
          </a:ln>
        </p:spPr>
      </p:pic>
      <p:pic>
        <p:nvPicPr>
          <p:cNvPr id="351" name="image5.jpg" descr="EMCL_PP.jpg"/>
          <p:cNvPicPr>
            <a:picLocks noChangeAspect="1"/>
          </p:cNvPicPr>
          <p:nvPr/>
        </p:nvPicPr>
        <p:blipFill>
          <a:blip r:embed="rId3">
            <a:extLst/>
          </a:blip>
          <a:srcRect l="65224" t="87933"/>
          <a:stretch>
            <a:fillRect/>
          </a:stretch>
        </p:blipFill>
        <p:spPr>
          <a:xfrm>
            <a:off x="5964138" y="6030466"/>
            <a:ext cx="3179862" cy="827534"/>
          </a:xfrm>
          <a:prstGeom prst="rect">
            <a:avLst/>
          </a:prstGeom>
          <a:ln w="12700">
            <a:miter lim="400000"/>
          </a:ln>
        </p:spPr>
      </p:pic>
      <p:sp>
        <p:nvSpPr>
          <p:cNvPr id="352" name="Shape 352"/>
          <p:cNvSpPr/>
          <p:nvPr/>
        </p:nvSpPr>
        <p:spPr>
          <a:xfrm>
            <a:off x="-233760" y="-230039"/>
            <a:ext cx="9611520" cy="976810"/>
          </a:xfrm>
          <a:prstGeom prst="rect">
            <a:avLst/>
          </a:prstGeom>
          <a:solidFill>
            <a:srgbClr val="B51F20"/>
          </a:solidFill>
          <a:ln w="12700">
            <a:miter lim="400000"/>
          </a:ln>
          <a:effectLst>
            <a:outerShdw blurRad="38100" dist="23000" dir="5400000" rotWithShape="0">
              <a:srgbClr val="000000">
                <a:alpha val="35000"/>
              </a:srgbClr>
            </a:outerShdw>
          </a:effectLst>
        </p:spPr>
        <p:txBody>
          <a:bodyPr lIns="45719" rIns="45719" anchor="ctr"/>
          <a:lstStyle/>
          <a:p>
            <a:endParaRPr/>
          </a:p>
        </p:txBody>
      </p:sp>
      <p:sp>
        <p:nvSpPr>
          <p:cNvPr id="353" name="Shape 353"/>
          <p:cNvSpPr/>
          <p:nvPr/>
        </p:nvSpPr>
        <p:spPr>
          <a:xfrm>
            <a:off x="457200" y="-195262"/>
            <a:ext cx="8229600" cy="1143001"/>
          </a:xfrm>
          <a:prstGeom prst="rect">
            <a:avLst/>
          </a:prstGeom>
          <a:ln w="12700">
            <a:miter lim="400000"/>
          </a:ln>
          <a:extLst>
            <a:ext uri="{C572A759-6A51-4108-AA02-DFA0A04FC94B}">
              <ma14:wrappingTextBoxFlag xmlns="" xmlns:ma14="http://schemas.microsoft.com/office/mac/drawingml/2011/main" val="1"/>
            </a:ext>
          </a:extLst>
        </p:spPr>
        <p:txBody>
          <a:bodyPr lIns="45719" rIns="45719" anchor="ctr">
            <a:normAutofit/>
          </a:bodyPr>
          <a:lstStyle>
            <a:lvl1pPr algn="ctr">
              <a:defRPr sz="2800" b="1">
                <a:solidFill>
                  <a:srgbClr val="FFFFFF"/>
                </a:solidFill>
                <a:latin typeface="Arial"/>
                <a:ea typeface="Arial"/>
                <a:cs typeface="Arial"/>
                <a:sym typeface="Arial"/>
              </a:defRPr>
            </a:lvl1pPr>
          </a:lstStyle>
          <a:p>
            <a:r>
              <a:rPr lang="en-US"/>
              <a:t>Worksheet </a:t>
            </a:r>
            <a:r>
              <a:rPr lang="en-US" smtClean="0"/>
              <a:t>6   </a:t>
            </a:r>
            <a:r>
              <a:rPr smtClean="0"/>
              <a:t>Mes </a:t>
            </a:r>
            <a:r>
              <a:rPr lang="en-US" dirty="0" err="1" smtClean="0"/>
              <a:t>connaissances</a:t>
            </a:r>
            <a:r>
              <a:rPr dirty="0" smtClean="0"/>
              <a:t> </a:t>
            </a:r>
            <a:r>
              <a:rPr dirty="0"/>
              <a:t>et </a:t>
            </a:r>
            <a:r>
              <a:rPr dirty="0" err="1"/>
              <a:t>moi</a:t>
            </a:r>
            <a:endParaRPr dirty="0"/>
          </a:p>
        </p:txBody>
      </p:sp>
      <p:sp>
        <p:nvSpPr>
          <p:cNvPr id="354" name="Shape 354"/>
          <p:cNvSpPr/>
          <p:nvPr/>
        </p:nvSpPr>
        <p:spPr>
          <a:xfrm>
            <a:off x="381000" y="863600"/>
            <a:ext cx="8229600" cy="1292424"/>
          </a:xfrm>
          <a:prstGeom prst="rect">
            <a:avLst/>
          </a:prstGeom>
          <a:ln w="12700">
            <a:miter lim="400000"/>
          </a:ln>
          <a:extLst>
            <a:ext uri="{C572A759-6A51-4108-AA02-DFA0A04FC94B}">
              <ma14:wrappingTextBoxFlag xmlns="" xmlns:ma14="http://schemas.microsoft.com/office/mac/drawingml/2011/main" val="1"/>
            </a:ext>
          </a:extLst>
        </p:spPr>
        <p:txBody>
          <a:bodyPr lIns="45719" rIns="45719">
            <a:normAutofit fontScale="85000" lnSpcReduction="20000"/>
          </a:bodyPr>
          <a:lstStyle/>
          <a:p>
            <a:pPr>
              <a:spcBef>
                <a:spcPts val="500"/>
              </a:spcBef>
              <a:defRPr sz="2600" b="1">
                <a:solidFill>
                  <a:srgbClr val="B51F20"/>
                </a:solidFill>
                <a:latin typeface="Arial"/>
                <a:ea typeface="Arial"/>
                <a:cs typeface="Arial"/>
                <a:sym typeface="Arial"/>
              </a:defRPr>
            </a:pPr>
            <a:r>
              <a:rPr dirty="0"/>
              <a:t>Presentational </a:t>
            </a:r>
            <a:r>
              <a:rPr dirty="0" smtClean="0"/>
              <a:t>Writing</a:t>
            </a:r>
            <a:endParaRPr lang="en-US" dirty="0" smtClean="0"/>
          </a:p>
          <a:p>
            <a:pPr>
              <a:spcBef>
                <a:spcPts val="500"/>
              </a:spcBef>
              <a:defRPr sz="2600" b="1">
                <a:solidFill>
                  <a:srgbClr val="B51F20"/>
                </a:solidFill>
                <a:latin typeface="Arial"/>
                <a:ea typeface="Arial"/>
                <a:cs typeface="Arial"/>
                <a:sym typeface="Arial"/>
              </a:defRPr>
            </a:pPr>
            <a:r>
              <a:rPr lang="en-US" sz="1900" dirty="0" smtClean="0"/>
              <a:t>Pedagogy: Make comparisons to today’s activities; Strategy: Fill in graphic organizer</a:t>
            </a:r>
            <a:endParaRPr sz="1900" dirty="0"/>
          </a:p>
          <a:p>
            <a:pPr>
              <a:spcBef>
                <a:spcPts val="500"/>
              </a:spcBef>
              <a:defRPr sz="1600" i="1">
                <a:latin typeface="Arial"/>
                <a:ea typeface="Arial"/>
                <a:cs typeface="Arial"/>
                <a:sym typeface="Arial"/>
              </a:defRPr>
            </a:pPr>
            <a:r>
              <a:rPr dirty="0"/>
              <a:t>Des </a:t>
            </a:r>
            <a:r>
              <a:rPr dirty="0" err="1"/>
              <a:t>activités</a:t>
            </a:r>
            <a:r>
              <a:rPr dirty="0"/>
              <a:t> </a:t>
            </a:r>
            <a:r>
              <a:rPr dirty="0" err="1"/>
              <a:t>dans</a:t>
            </a:r>
            <a:r>
              <a:rPr dirty="0"/>
              <a:t> les tableaux, </a:t>
            </a:r>
            <a:r>
              <a:rPr dirty="0" err="1"/>
              <a:t>indiquez</a:t>
            </a:r>
            <a:r>
              <a:rPr dirty="0"/>
              <a:t> </a:t>
            </a:r>
            <a:r>
              <a:rPr dirty="0" err="1"/>
              <a:t>quelles</a:t>
            </a:r>
            <a:r>
              <a:rPr dirty="0"/>
              <a:t> </a:t>
            </a:r>
            <a:r>
              <a:rPr dirty="0" err="1"/>
              <a:t>activités</a:t>
            </a:r>
            <a:r>
              <a:rPr dirty="0"/>
              <a:t> les gens que </a:t>
            </a:r>
            <a:r>
              <a:rPr dirty="0" err="1"/>
              <a:t>vous</a:t>
            </a:r>
            <a:r>
              <a:rPr dirty="0"/>
              <a:t> </a:t>
            </a:r>
            <a:r>
              <a:rPr dirty="0" err="1"/>
              <a:t>connaissez</a:t>
            </a:r>
            <a:r>
              <a:rPr dirty="0"/>
              <a:t> font. </a:t>
            </a:r>
            <a:r>
              <a:rPr dirty="0" err="1"/>
              <a:t>Dites</a:t>
            </a:r>
            <a:r>
              <a:rPr dirty="0"/>
              <a:t> qui fait quoi</a:t>
            </a:r>
            <a:r>
              <a:rPr dirty="0" smtClean="0"/>
              <a:t>.</a:t>
            </a:r>
            <a:endParaRPr lang="en-US" dirty="0" smtClean="0"/>
          </a:p>
          <a:p>
            <a:pPr>
              <a:spcBef>
                <a:spcPts val="500"/>
              </a:spcBef>
              <a:defRPr sz="1600" i="1">
                <a:latin typeface="Arial"/>
                <a:ea typeface="Arial"/>
                <a:cs typeface="Arial"/>
                <a:sym typeface="Arial"/>
              </a:defRPr>
            </a:pPr>
            <a:endParaRPr lang="en-US" dirty="0"/>
          </a:p>
          <a:p>
            <a:pPr>
              <a:spcBef>
                <a:spcPts val="500"/>
              </a:spcBef>
              <a:defRPr sz="1600" i="1">
                <a:latin typeface="Arial"/>
                <a:ea typeface="Arial"/>
                <a:cs typeface="Arial"/>
                <a:sym typeface="Arial"/>
              </a:defRPr>
            </a:pPr>
            <a:endParaRPr dirty="0"/>
          </a:p>
        </p:txBody>
      </p:sp>
      <p:grpSp>
        <p:nvGrpSpPr>
          <p:cNvPr id="357" name="Group 357"/>
          <p:cNvGrpSpPr/>
          <p:nvPr/>
        </p:nvGrpSpPr>
        <p:grpSpPr>
          <a:xfrm>
            <a:off x="440266" y="1915160"/>
            <a:ext cx="8314501" cy="497841"/>
            <a:chOff x="0" y="0"/>
            <a:chExt cx="8314499" cy="497841"/>
          </a:xfrm>
        </p:grpSpPr>
        <p:sp>
          <p:nvSpPr>
            <p:cNvPr id="355" name="Shape 355"/>
            <p:cNvSpPr/>
            <p:nvPr/>
          </p:nvSpPr>
          <p:spPr>
            <a:xfrm>
              <a:off x="0" y="497839"/>
              <a:ext cx="4243672" cy="1"/>
            </a:xfrm>
            <a:prstGeom prst="line">
              <a:avLst/>
            </a:prstGeom>
            <a:noFill/>
            <a:ln w="12700" cap="flat">
              <a:solidFill>
                <a:srgbClr val="000000"/>
              </a:solidFill>
              <a:prstDash val="solid"/>
              <a:round/>
            </a:ln>
            <a:effectLst/>
          </p:spPr>
          <p:txBody>
            <a:bodyPr wrap="square" lIns="45719" tIns="45719" rIns="45719" bIns="45719" numCol="1" anchor="t">
              <a:noAutofit/>
            </a:bodyPr>
            <a:lstStyle/>
            <a:p>
              <a:endParaRPr/>
            </a:p>
          </p:txBody>
        </p:sp>
        <p:sp>
          <p:nvSpPr>
            <p:cNvPr id="356" name="Shape 356"/>
            <p:cNvSpPr/>
            <p:nvPr/>
          </p:nvSpPr>
          <p:spPr>
            <a:xfrm>
              <a:off x="4228868" y="0"/>
              <a:ext cx="4085631" cy="497841"/>
            </a:xfrm>
            <a:prstGeom prst="rect">
              <a:avLst/>
            </a:prstGeom>
            <a:solidFill>
              <a:srgbClr val="FFFFFF"/>
            </a:solidFill>
            <a:ln w="12700" cap="flat">
              <a:solidFill>
                <a:srgbClr val="000000"/>
              </a:solidFill>
              <a:prstDash val="solid"/>
              <a:round/>
            </a:ln>
            <a:effectLst/>
          </p:spPr>
          <p:txBody>
            <a:bodyPr wrap="square" lIns="45719" tIns="45719" rIns="45719" bIns="45719" numCol="1" anchor="ctr">
              <a:noAutofit/>
            </a:bodyPr>
            <a:lstStyle/>
            <a:p>
              <a:endParaRPr/>
            </a:p>
          </p:txBody>
        </p:sp>
      </p:grpSp>
      <p:sp>
        <p:nvSpPr>
          <p:cNvPr id="358" name="Shape 358"/>
          <p:cNvSpPr/>
          <p:nvPr/>
        </p:nvSpPr>
        <p:spPr>
          <a:xfrm>
            <a:off x="4935088" y="1983793"/>
            <a:ext cx="1361909" cy="369332"/>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p>
            <a:pPr>
              <a:defRPr sz="1200">
                <a:uFill>
                  <a:solidFill>
                    <a:srgbClr val="000000"/>
                  </a:solidFill>
                </a:uFill>
                <a:latin typeface="Arial"/>
                <a:ea typeface="Arial"/>
                <a:cs typeface="Arial"/>
                <a:sym typeface="Arial"/>
              </a:defRPr>
            </a:pPr>
            <a:r>
              <a:rPr sz="1800" dirty="0" err="1"/>
              <a:t>piqueniquer</a:t>
            </a:r>
            <a:r>
              <a:rPr sz="1800" i="1" dirty="0"/>
              <a:t> </a:t>
            </a:r>
          </a:p>
        </p:txBody>
      </p:sp>
      <p:grpSp>
        <p:nvGrpSpPr>
          <p:cNvPr id="361" name="Group 361"/>
          <p:cNvGrpSpPr/>
          <p:nvPr/>
        </p:nvGrpSpPr>
        <p:grpSpPr>
          <a:xfrm>
            <a:off x="440266" y="2550160"/>
            <a:ext cx="8314499" cy="497841"/>
            <a:chOff x="0" y="0"/>
            <a:chExt cx="8314498" cy="497840"/>
          </a:xfrm>
        </p:grpSpPr>
        <p:sp>
          <p:nvSpPr>
            <p:cNvPr id="359" name="Shape 359"/>
            <p:cNvSpPr/>
            <p:nvPr/>
          </p:nvSpPr>
          <p:spPr>
            <a:xfrm>
              <a:off x="0" y="497839"/>
              <a:ext cx="4243672" cy="1"/>
            </a:xfrm>
            <a:prstGeom prst="line">
              <a:avLst/>
            </a:prstGeom>
            <a:noFill/>
            <a:ln w="12700" cap="flat">
              <a:solidFill>
                <a:srgbClr val="000000"/>
              </a:solidFill>
              <a:prstDash val="solid"/>
              <a:round/>
            </a:ln>
            <a:effectLst/>
          </p:spPr>
          <p:txBody>
            <a:bodyPr wrap="square" lIns="45719" tIns="45719" rIns="45719" bIns="45719" numCol="1" anchor="t">
              <a:noAutofit/>
            </a:bodyPr>
            <a:lstStyle/>
            <a:p>
              <a:endParaRPr/>
            </a:p>
          </p:txBody>
        </p:sp>
        <p:sp>
          <p:nvSpPr>
            <p:cNvPr id="360" name="Shape 360"/>
            <p:cNvSpPr/>
            <p:nvPr/>
          </p:nvSpPr>
          <p:spPr>
            <a:xfrm>
              <a:off x="4228868" y="0"/>
              <a:ext cx="4085631" cy="497841"/>
            </a:xfrm>
            <a:prstGeom prst="rect">
              <a:avLst/>
            </a:prstGeom>
            <a:solidFill>
              <a:srgbClr val="FFFFFF"/>
            </a:solidFill>
            <a:ln w="12700" cap="flat">
              <a:solidFill>
                <a:srgbClr val="000000"/>
              </a:solidFill>
              <a:prstDash val="solid"/>
              <a:round/>
            </a:ln>
            <a:effectLst/>
          </p:spPr>
          <p:txBody>
            <a:bodyPr wrap="square" lIns="45719" tIns="45719" rIns="45719" bIns="45719" numCol="1" anchor="ctr">
              <a:noAutofit/>
            </a:bodyPr>
            <a:lstStyle/>
            <a:p>
              <a:endParaRPr/>
            </a:p>
          </p:txBody>
        </p:sp>
      </p:grpSp>
      <p:grpSp>
        <p:nvGrpSpPr>
          <p:cNvPr id="364" name="Group 364"/>
          <p:cNvGrpSpPr/>
          <p:nvPr/>
        </p:nvGrpSpPr>
        <p:grpSpPr>
          <a:xfrm>
            <a:off x="440266" y="3185159"/>
            <a:ext cx="8314499" cy="497841"/>
            <a:chOff x="0" y="0"/>
            <a:chExt cx="8314498" cy="497840"/>
          </a:xfrm>
        </p:grpSpPr>
        <p:sp>
          <p:nvSpPr>
            <p:cNvPr id="362" name="Shape 362"/>
            <p:cNvSpPr/>
            <p:nvPr/>
          </p:nvSpPr>
          <p:spPr>
            <a:xfrm>
              <a:off x="0" y="497839"/>
              <a:ext cx="4243672" cy="1"/>
            </a:xfrm>
            <a:prstGeom prst="line">
              <a:avLst/>
            </a:prstGeom>
            <a:noFill/>
            <a:ln w="12700" cap="flat">
              <a:solidFill>
                <a:srgbClr val="000000"/>
              </a:solidFill>
              <a:prstDash val="solid"/>
              <a:round/>
            </a:ln>
            <a:effectLst/>
          </p:spPr>
          <p:txBody>
            <a:bodyPr wrap="square" lIns="45719" tIns="45719" rIns="45719" bIns="45719" numCol="1" anchor="t">
              <a:noAutofit/>
            </a:bodyPr>
            <a:lstStyle/>
            <a:p>
              <a:endParaRPr/>
            </a:p>
          </p:txBody>
        </p:sp>
        <p:sp>
          <p:nvSpPr>
            <p:cNvPr id="363" name="Shape 363"/>
            <p:cNvSpPr/>
            <p:nvPr/>
          </p:nvSpPr>
          <p:spPr>
            <a:xfrm>
              <a:off x="4228868" y="0"/>
              <a:ext cx="4085631" cy="497841"/>
            </a:xfrm>
            <a:prstGeom prst="rect">
              <a:avLst/>
            </a:prstGeom>
            <a:solidFill>
              <a:srgbClr val="FFFFFF"/>
            </a:solidFill>
            <a:ln w="12700" cap="flat">
              <a:solidFill>
                <a:srgbClr val="000000"/>
              </a:solidFill>
              <a:prstDash val="solid"/>
              <a:round/>
            </a:ln>
            <a:effectLst/>
          </p:spPr>
          <p:txBody>
            <a:bodyPr wrap="square" lIns="45719" tIns="45719" rIns="45719" bIns="45719" numCol="1" anchor="ctr">
              <a:noAutofit/>
            </a:bodyPr>
            <a:lstStyle/>
            <a:p>
              <a:endParaRPr/>
            </a:p>
          </p:txBody>
        </p:sp>
      </p:grpSp>
      <p:grpSp>
        <p:nvGrpSpPr>
          <p:cNvPr id="367" name="Group 367"/>
          <p:cNvGrpSpPr/>
          <p:nvPr/>
        </p:nvGrpSpPr>
        <p:grpSpPr>
          <a:xfrm>
            <a:off x="440266" y="3820159"/>
            <a:ext cx="8314499" cy="497841"/>
            <a:chOff x="0" y="0"/>
            <a:chExt cx="8314498" cy="497840"/>
          </a:xfrm>
        </p:grpSpPr>
        <p:sp>
          <p:nvSpPr>
            <p:cNvPr id="365" name="Shape 365"/>
            <p:cNvSpPr/>
            <p:nvPr/>
          </p:nvSpPr>
          <p:spPr>
            <a:xfrm>
              <a:off x="0" y="497839"/>
              <a:ext cx="4243672" cy="1"/>
            </a:xfrm>
            <a:prstGeom prst="line">
              <a:avLst/>
            </a:prstGeom>
            <a:noFill/>
            <a:ln w="12700" cap="flat">
              <a:solidFill>
                <a:srgbClr val="000000"/>
              </a:solidFill>
              <a:prstDash val="solid"/>
              <a:round/>
            </a:ln>
            <a:effectLst/>
          </p:spPr>
          <p:txBody>
            <a:bodyPr wrap="square" lIns="45719" tIns="45719" rIns="45719" bIns="45719" numCol="1" anchor="t">
              <a:noAutofit/>
            </a:bodyPr>
            <a:lstStyle/>
            <a:p>
              <a:endParaRPr/>
            </a:p>
          </p:txBody>
        </p:sp>
        <p:sp>
          <p:nvSpPr>
            <p:cNvPr id="366" name="Shape 366"/>
            <p:cNvSpPr/>
            <p:nvPr/>
          </p:nvSpPr>
          <p:spPr>
            <a:xfrm>
              <a:off x="4228868" y="0"/>
              <a:ext cx="4085631" cy="497841"/>
            </a:xfrm>
            <a:prstGeom prst="rect">
              <a:avLst/>
            </a:prstGeom>
            <a:solidFill>
              <a:srgbClr val="FFFFFF"/>
            </a:solidFill>
            <a:ln w="12700" cap="flat">
              <a:solidFill>
                <a:srgbClr val="000000"/>
              </a:solidFill>
              <a:prstDash val="solid"/>
              <a:round/>
            </a:ln>
            <a:effectLst/>
          </p:spPr>
          <p:txBody>
            <a:bodyPr wrap="square" lIns="45719" tIns="45719" rIns="45719" bIns="45719" numCol="1" anchor="ctr">
              <a:noAutofit/>
            </a:bodyPr>
            <a:lstStyle/>
            <a:p>
              <a:endParaRPr/>
            </a:p>
          </p:txBody>
        </p:sp>
      </p:grpSp>
      <p:grpSp>
        <p:nvGrpSpPr>
          <p:cNvPr id="370" name="Group 370"/>
          <p:cNvGrpSpPr/>
          <p:nvPr/>
        </p:nvGrpSpPr>
        <p:grpSpPr>
          <a:xfrm>
            <a:off x="440266" y="4455159"/>
            <a:ext cx="8314499" cy="497841"/>
            <a:chOff x="0" y="0"/>
            <a:chExt cx="8314498" cy="497840"/>
          </a:xfrm>
        </p:grpSpPr>
        <p:sp>
          <p:nvSpPr>
            <p:cNvPr id="368" name="Shape 368"/>
            <p:cNvSpPr/>
            <p:nvPr/>
          </p:nvSpPr>
          <p:spPr>
            <a:xfrm>
              <a:off x="0" y="497839"/>
              <a:ext cx="4243672" cy="1"/>
            </a:xfrm>
            <a:prstGeom prst="line">
              <a:avLst/>
            </a:prstGeom>
            <a:noFill/>
            <a:ln w="12700" cap="flat">
              <a:solidFill>
                <a:srgbClr val="000000"/>
              </a:solidFill>
              <a:prstDash val="solid"/>
              <a:round/>
            </a:ln>
            <a:effectLst/>
          </p:spPr>
          <p:txBody>
            <a:bodyPr wrap="square" lIns="45719" tIns="45719" rIns="45719" bIns="45719" numCol="1" anchor="t">
              <a:noAutofit/>
            </a:bodyPr>
            <a:lstStyle/>
            <a:p>
              <a:endParaRPr/>
            </a:p>
          </p:txBody>
        </p:sp>
        <p:sp>
          <p:nvSpPr>
            <p:cNvPr id="369" name="Shape 369"/>
            <p:cNvSpPr/>
            <p:nvPr/>
          </p:nvSpPr>
          <p:spPr>
            <a:xfrm>
              <a:off x="4228868" y="0"/>
              <a:ext cx="4085631" cy="497841"/>
            </a:xfrm>
            <a:prstGeom prst="rect">
              <a:avLst/>
            </a:prstGeom>
            <a:solidFill>
              <a:srgbClr val="FFFFFF"/>
            </a:solidFill>
            <a:ln w="12700" cap="flat">
              <a:solidFill>
                <a:srgbClr val="000000"/>
              </a:solidFill>
              <a:prstDash val="solid"/>
              <a:round/>
            </a:ln>
            <a:effectLst/>
          </p:spPr>
          <p:txBody>
            <a:bodyPr wrap="square" lIns="45719" tIns="45719" rIns="45719" bIns="45719" numCol="1" anchor="ctr">
              <a:noAutofit/>
            </a:bodyPr>
            <a:lstStyle/>
            <a:p>
              <a:endParaRPr/>
            </a:p>
          </p:txBody>
        </p:sp>
      </p:grpSp>
      <p:grpSp>
        <p:nvGrpSpPr>
          <p:cNvPr id="373" name="Group 373"/>
          <p:cNvGrpSpPr/>
          <p:nvPr/>
        </p:nvGrpSpPr>
        <p:grpSpPr>
          <a:xfrm>
            <a:off x="440266" y="5090159"/>
            <a:ext cx="8314499" cy="497841"/>
            <a:chOff x="0" y="0"/>
            <a:chExt cx="8314498" cy="497840"/>
          </a:xfrm>
        </p:grpSpPr>
        <p:sp>
          <p:nvSpPr>
            <p:cNvPr id="371" name="Shape 371"/>
            <p:cNvSpPr/>
            <p:nvPr/>
          </p:nvSpPr>
          <p:spPr>
            <a:xfrm>
              <a:off x="0" y="497839"/>
              <a:ext cx="4243672" cy="1"/>
            </a:xfrm>
            <a:prstGeom prst="line">
              <a:avLst/>
            </a:prstGeom>
            <a:noFill/>
            <a:ln w="12700" cap="flat">
              <a:solidFill>
                <a:srgbClr val="000000"/>
              </a:solidFill>
              <a:prstDash val="solid"/>
              <a:round/>
            </a:ln>
            <a:effectLst/>
          </p:spPr>
          <p:txBody>
            <a:bodyPr wrap="square" lIns="45719" tIns="45719" rIns="45719" bIns="45719" numCol="1" anchor="t">
              <a:noAutofit/>
            </a:bodyPr>
            <a:lstStyle/>
            <a:p>
              <a:endParaRPr/>
            </a:p>
          </p:txBody>
        </p:sp>
        <p:sp>
          <p:nvSpPr>
            <p:cNvPr id="372" name="Shape 372"/>
            <p:cNvSpPr/>
            <p:nvPr/>
          </p:nvSpPr>
          <p:spPr>
            <a:xfrm>
              <a:off x="4228868" y="0"/>
              <a:ext cx="4085631" cy="497841"/>
            </a:xfrm>
            <a:prstGeom prst="rect">
              <a:avLst/>
            </a:prstGeom>
            <a:solidFill>
              <a:srgbClr val="FFFFFF"/>
            </a:solidFill>
            <a:ln w="12700" cap="flat">
              <a:solidFill>
                <a:srgbClr val="000000"/>
              </a:solidFill>
              <a:prstDash val="solid"/>
              <a:round/>
            </a:ln>
            <a:effectLst/>
          </p:spPr>
          <p:txBody>
            <a:bodyPr wrap="square" lIns="45719" tIns="45719" rIns="45719" bIns="45719" numCol="1" anchor="ctr">
              <a:noAutofit/>
            </a:bodyPr>
            <a:lstStyle/>
            <a:p>
              <a:endParaRPr/>
            </a:p>
          </p:txBody>
        </p:sp>
      </p:grpSp>
      <p:sp>
        <p:nvSpPr>
          <p:cNvPr id="2" name="TextBox 1"/>
          <p:cNvSpPr txBox="1"/>
          <p:nvPr/>
        </p:nvSpPr>
        <p:spPr>
          <a:xfrm>
            <a:off x="440266" y="2008997"/>
            <a:ext cx="3607806" cy="83099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2400" b="0" i="0" u="none" strike="noStrike" cap="none" spc="0" normalizeH="0" baseline="0" smtClean="0">
                <a:ln>
                  <a:noFill/>
                </a:ln>
                <a:solidFill>
                  <a:srgbClr val="000000"/>
                </a:solidFill>
                <a:effectLst/>
                <a:uFillTx/>
                <a:latin typeface="+mj-lt"/>
                <a:ea typeface="+mj-ea"/>
                <a:cs typeface="+mj-cs"/>
                <a:sym typeface="Calibri"/>
              </a:rPr>
              <a:t>En été, ma famille et moi piqueniquons au parc.</a:t>
            </a:r>
            <a:endParaRPr kumimoji="0" lang="en-US" sz="2400" b="0" i="0" u="none" strike="noStrike" cap="none" spc="0" normalizeH="0" baseline="0">
              <a:ln>
                <a:noFill/>
              </a:ln>
              <a:solidFill>
                <a:srgbClr val="000000"/>
              </a:solidFill>
              <a:effectLst/>
              <a:uFillTx/>
              <a:latin typeface="+mj-lt"/>
              <a:ea typeface="+mj-ea"/>
              <a:cs typeface="+mj-cs"/>
              <a:sym typeface="Calibri"/>
            </a:endParaRPr>
          </a:p>
        </p:txBody>
      </p:sp>
    </p:spTree>
    <p:extLst>
      <p:ext uri="{BB962C8B-B14F-4D97-AF65-F5344CB8AC3E}">
        <p14:creationId xmlns:p14="http://schemas.microsoft.com/office/powerpoint/2010/main" val="4192366275"/>
      </p:ext>
    </p:extLst>
  </p:cSld>
  <p:clrMapOvr>
    <a:masterClrMapping/>
  </p:clrMapOvr>
  <p:transition spd="slow"/>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5" name="palette.png"/>
          <p:cNvPicPr>
            <a:picLocks noChangeAspect="1"/>
          </p:cNvPicPr>
          <p:nvPr/>
        </p:nvPicPr>
        <p:blipFill>
          <a:blip r:embed="rId2">
            <a:extLst/>
          </a:blip>
          <a:stretch>
            <a:fillRect/>
          </a:stretch>
        </p:blipFill>
        <p:spPr>
          <a:xfrm>
            <a:off x="939800" y="895350"/>
            <a:ext cx="7518400" cy="5499100"/>
          </a:xfrm>
          <a:prstGeom prst="rect">
            <a:avLst/>
          </a:prstGeom>
          <a:ln w="12700">
            <a:miter lim="400000"/>
          </a:ln>
        </p:spPr>
      </p:pic>
      <p:sp>
        <p:nvSpPr>
          <p:cNvPr id="396" name="Shape 396"/>
          <p:cNvSpPr/>
          <p:nvPr/>
        </p:nvSpPr>
        <p:spPr>
          <a:xfrm>
            <a:off x="-233760" y="-230039"/>
            <a:ext cx="9611520" cy="976810"/>
          </a:xfrm>
          <a:prstGeom prst="rect">
            <a:avLst/>
          </a:prstGeom>
          <a:solidFill>
            <a:srgbClr val="B51F20"/>
          </a:solidFill>
          <a:ln w="12700">
            <a:miter lim="400000"/>
          </a:ln>
          <a:effectLst>
            <a:outerShdw blurRad="38100" dist="23000" dir="5400000" rotWithShape="0">
              <a:srgbClr val="000000">
                <a:alpha val="35000"/>
              </a:srgbClr>
            </a:outerShdw>
          </a:effectLst>
        </p:spPr>
        <p:txBody>
          <a:bodyPr lIns="45719" rIns="45719" anchor="ctr"/>
          <a:lstStyle/>
          <a:p>
            <a:endParaRPr/>
          </a:p>
        </p:txBody>
      </p:sp>
      <p:sp>
        <p:nvSpPr>
          <p:cNvPr id="397" name="Shape 397"/>
          <p:cNvSpPr/>
          <p:nvPr/>
        </p:nvSpPr>
        <p:spPr>
          <a:xfrm>
            <a:off x="457200" y="-195262"/>
            <a:ext cx="8229600" cy="1143001"/>
          </a:xfrm>
          <a:prstGeom prst="rect">
            <a:avLst/>
          </a:prstGeom>
          <a:ln w="12700">
            <a:miter lim="400000"/>
          </a:ln>
          <a:extLst>
            <a:ext uri="{C572A759-6A51-4108-AA02-DFA0A04FC94B}">
              <ma14:wrappingTextBoxFlag xmlns="" xmlns:ma14="http://schemas.microsoft.com/office/mac/drawingml/2011/main" val="1"/>
            </a:ext>
          </a:extLst>
        </p:spPr>
        <p:txBody>
          <a:bodyPr lIns="45719" rIns="45719" anchor="ctr">
            <a:normAutofit/>
          </a:bodyPr>
          <a:lstStyle>
            <a:lvl1pPr algn="ctr">
              <a:defRPr sz="2800" b="1">
                <a:solidFill>
                  <a:srgbClr val="FFFFFF"/>
                </a:solidFill>
                <a:latin typeface="Arial"/>
                <a:ea typeface="Arial"/>
                <a:cs typeface="Arial"/>
                <a:sym typeface="Arial"/>
              </a:defRPr>
            </a:lvl1pPr>
          </a:lstStyle>
          <a:p>
            <a:r>
              <a:rPr lang="en-US"/>
              <a:t>Worksheet </a:t>
            </a:r>
            <a:r>
              <a:rPr lang="en-US" smtClean="0"/>
              <a:t> 7    </a:t>
            </a:r>
            <a:r>
              <a:rPr smtClean="0"/>
              <a:t>Graphique </a:t>
            </a:r>
            <a:r>
              <a:t>1</a:t>
            </a:r>
          </a:p>
        </p:txBody>
      </p:sp>
      <p:sp>
        <p:nvSpPr>
          <p:cNvPr id="398" name="Shape 398"/>
          <p:cNvSpPr/>
          <p:nvPr/>
        </p:nvSpPr>
        <p:spPr>
          <a:xfrm>
            <a:off x="381000" y="863600"/>
            <a:ext cx="8229600" cy="2499286"/>
          </a:xfrm>
          <a:prstGeom prst="rect">
            <a:avLst/>
          </a:prstGeom>
          <a:ln w="12700">
            <a:miter lim="400000"/>
          </a:ln>
          <a:extLst>
            <a:ext uri="{C572A759-6A51-4108-AA02-DFA0A04FC94B}">
              <ma14:wrappingTextBoxFlag xmlns="" xmlns:ma14="http://schemas.microsoft.com/office/mac/drawingml/2011/main" val="1"/>
            </a:ext>
          </a:extLst>
        </p:spPr>
        <p:txBody>
          <a:bodyPr lIns="45719" rIns="45719">
            <a:normAutofit/>
          </a:bodyPr>
          <a:lstStyle/>
          <a:p>
            <a:pPr>
              <a:spcBef>
                <a:spcPts val="500"/>
              </a:spcBef>
              <a:defRPr sz="2600" b="1">
                <a:solidFill>
                  <a:srgbClr val="B51F20"/>
                </a:solidFill>
                <a:latin typeface="Arial"/>
                <a:ea typeface="Arial"/>
                <a:cs typeface="Arial"/>
                <a:sym typeface="Arial"/>
              </a:defRPr>
            </a:pPr>
            <a:r>
              <a:rPr dirty="0"/>
              <a:t>Les </a:t>
            </a:r>
            <a:r>
              <a:rPr dirty="0" err="1"/>
              <a:t>activités</a:t>
            </a:r>
            <a:r>
              <a:rPr dirty="0"/>
              <a:t> des femmes de </a:t>
            </a:r>
            <a:r>
              <a:rPr dirty="0" smtClean="0"/>
              <a:t>l</a:t>
            </a:r>
            <a:r>
              <a:rPr lang="en-US" dirty="0" smtClean="0"/>
              <a:t>a </a:t>
            </a:r>
            <a:r>
              <a:rPr dirty="0" err="1" smtClean="0"/>
              <a:t>classe</a:t>
            </a:r>
            <a:r>
              <a:rPr dirty="0" smtClean="0"/>
              <a:t> </a:t>
            </a:r>
            <a:r>
              <a:rPr dirty="0" err="1" smtClean="0"/>
              <a:t>ouvrière</a:t>
            </a:r>
            <a:r>
              <a:rPr dirty="0" smtClean="0"/>
              <a:t> </a:t>
            </a:r>
            <a:r>
              <a:rPr dirty="0"/>
              <a:t>au </a:t>
            </a:r>
            <a:r>
              <a:rPr/>
              <a:t>19</a:t>
            </a:r>
            <a:r>
              <a:rPr baseline="30000"/>
              <a:t>e</a:t>
            </a:r>
            <a:r>
              <a:rPr/>
              <a:t> </a:t>
            </a:r>
            <a:r>
              <a:rPr smtClean="0"/>
              <a:t>siècle</a:t>
            </a:r>
            <a:endParaRPr lang="en-US" dirty="0"/>
          </a:p>
          <a:p>
            <a:pPr>
              <a:spcBef>
                <a:spcPts val="500"/>
              </a:spcBef>
              <a:defRPr sz="2600" b="1">
                <a:solidFill>
                  <a:srgbClr val="B51F20"/>
                </a:solidFill>
                <a:latin typeface="Arial"/>
                <a:ea typeface="Arial"/>
                <a:cs typeface="Arial"/>
                <a:sym typeface="Arial"/>
              </a:defRPr>
            </a:pPr>
            <a:r>
              <a:rPr lang="en-US" sz="1600" i="1" dirty="0" err="1" smtClean="0"/>
              <a:t>Remplissez</a:t>
            </a:r>
            <a:r>
              <a:rPr lang="en-US" sz="1600" i="1" dirty="0" smtClean="0"/>
              <a:t> la grille avec des </a:t>
            </a:r>
            <a:r>
              <a:rPr lang="en-US" sz="1600" i="1" dirty="0" err="1" smtClean="0"/>
              <a:t>infos</a:t>
            </a:r>
            <a:r>
              <a:rPr lang="en-US" sz="1600" i="1" dirty="0" smtClean="0"/>
              <a:t> sur </a:t>
            </a:r>
            <a:r>
              <a:rPr lang="en-US" sz="1600" i="1" dirty="0" err="1" smtClean="0"/>
              <a:t>chaque</a:t>
            </a:r>
            <a:r>
              <a:rPr lang="en-US" sz="1600" i="1" dirty="0" smtClean="0"/>
              <a:t> tableau que </a:t>
            </a:r>
            <a:r>
              <a:rPr lang="en-US" sz="1600" i="1" dirty="0" err="1" smtClean="0"/>
              <a:t>vous</a:t>
            </a:r>
            <a:r>
              <a:rPr lang="en-US" sz="1600" i="1" dirty="0" smtClean="0"/>
              <a:t> </a:t>
            </a:r>
            <a:r>
              <a:rPr lang="en-US" sz="1600" i="1" dirty="0" err="1" smtClean="0"/>
              <a:t>choisissez</a:t>
            </a:r>
            <a:r>
              <a:rPr lang="en-US" sz="1600" i="1" dirty="0" smtClean="0"/>
              <a:t>.</a:t>
            </a:r>
            <a:endParaRPr sz="1600" i="1" dirty="0"/>
          </a:p>
        </p:txBody>
      </p:sp>
      <p:graphicFrame>
        <p:nvGraphicFramePr>
          <p:cNvPr id="399" name="Table 399"/>
          <p:cNvGraphicFramePr/>
          <p:nvPr>
            <p:extLst>
              <p:ext uri="{D42A27DB-BD31-4B8C-83A1-F6EECF244321}">
                <p14:modId xmlns:p14="http://schemas.microsoft.com/office/powerpoint/2010/main" val="2856340353"/>
              </p:ext>
            </p:extLst>
          </p:nvPr>
        </p:nvGraphicFramePr>
        <p:xfrm>
          <a:off x="263769" y="2360247"/>
          <a:ext cx="8229600" cy="4203480"/>
        </p:xfrm>
        <a:graphic>
          <a:graphicData uri="http://schemas.openxmlformats.org/drawingml/2006/table">
            <a:tbl>
              <a:tblPr firstRow="1" bandRow="1"/>
              <a:tblGrid>
                <a:gridCol w="2057400"/>
                <a:gridCol w="2057400"/>
                <a:gridCol w="2057400"/>
                <a:gridCol w="2057400"/>
              </a:tblGrid>
              <a:tr h="877272">
                <a:tc>
                  <a:txBody>
                    <a:bodyPr/>
                    <a:lstStyle/>
                    <a:p>
                      <a:pPr algn="ctr">
                        <a:defRPr sz="1700">
                          <a:uFill>
                            <a:solidFill>
                              <a:srgbClr val="000000"/>
                            </a:solidFill>
                          </a:uFill>
                          <a:latin typeface="Arial"/>
                          <a:ea typeface="Arial"/>
                          <a:cs typeface="Arial"/>
                          <a:sym typeface="Arial"/>
                        </a:defRPr>
                      </a:pPr>
                      <a:r>
                        <a:rPr dirty="0" err="1"/>
                        <a:t>Titre</a:t>
                      </a:r>
                      <a:r>
                        <a:rPr dirty="0"/>
                        <a:t> et Artiste</a:t>
                      </a:r>
                    </a:p>
                  </a:txBody>
                  <a:tcPr marL="0" marR="0" marT="0" marB="0" anchor="ctr" horzOverflow="overflow"/>
                </a:tc>
                <a:tc>
                  <a:txBody>
                    <a:bodyPr/>
                    <a:lstStyle/>
                    <a:p>
                      <a:pPr algn="ctr">
                        <a:defRPr sz="1700">
                          <a:uFill>
                            <a:solidFill>
                              <a:srgbClr val="000000"/>
                            </a:solidFill>
                          </a:uFill>
                          <a:latin typeface="Arial"/>
                          <a:ea typeface="Arial"/>
                          <a:cs typeface="Arial"/>
                          <a:sym typeface="Arial"/>
                        </a:defRPr>
                      </a:pPr>
                      <a:r>
                        <a:t>Profession ou tâche</a:t>
                      </a:r>
                    </a:p>
                  </a:txBody>
                  <a:tcPr marL="0" marR="0" marT="0" marB="0" anchor="ctr" horzOverflow="overflow"/>
                </a:tc>
                <a:tc>
                  <a:txBody>
                    <a:bodyPr/>
                    <a:lstStyle/>
                    <a:p>
                      <a:pPr algn="ctr">
                        <a:defRPr sz="1700">
                          <a:uFill>
                            <a:solidFill>
                              <a:srgbClr val="000000"/>
                            </a:solidFill>
                          </a:uFill>
                          <a:latin typeface="Arial"/>
                          <a:ea typeface="Arial"/>
                          <a:cs typeface="Arial"/>
                          <a:sym typeface="Arial"/>
                        </a:defRPr>
                      </a:pPr>
                      <a:r>
                        <a:t>Description du travail</a:t>
                      </a:r>
                    </a:p>
                  </a:txBody>
                  <a:tcPr marL="0" marR="0" marT="0" marB="0" anchor="ctr" horzOverflow="overflow"/>
                </a:tc>
                <a:tc>
                  <a:txBody>
                    <a:bodyPr/>
                    <a:lstStyle/>
                    <a:p>
                      <a:pPr algn="ctr">
                        <a:defRPr sz="1700">
                          <a:uFill>
                            <a:solidFill>
                              <a:srgbClr val="000000"/>
                            </a:solidFill>
                          </a:uFill>
                          <a:latin typeface="Arial"/>
                          <a:ea typeface="Arial"/>
                          <a:cs typeface="Arial"/>
                          <a:sym typeface="Arial"/>
                        </a:defRPr>
                      </a:pPr>
                      <a:r>
                        <a:rPr lang="en-US" dirty="0" err="1" smtClean="0"/>
                        <a:t>Endroit</a:t>
                      </a:r>
                      <a:endParaRPr dirty="0"/>
                    </a:p>
                  </a:txBody>
                  <a:tcPr marL="0" marR="0" marT="0" marB="0" anchor="ctr" horzOverflow="overflow"/>
                </a:tc>
              </a:tr>
              <a:tr h="831552">
                <a:tc>
                  <a:txBody>
                    <a:bodyPr/>
                    <a:lstStyle/>
                    <a:p>
                      <a:pPr algn="l">
                        <a:defRPr sz="1600">
                          <a:uFill>
                            <a:solidFill>
                              <a:srgbClr val="000000"/>
                            </a:solidFill>
                          </a:uFill>
                          <a:latin typeface="Arial"/>
                          <a:ea typeface="Arial"/>
                          <a:cs typeface="Arial"/>
                          <a:sym typeface="Arial"/>
                        </a:defRPr>
                      </a:pPr>
                      <a:r>
                        <a:rPr i="1"/>
                        <a:t>Repasseuses,</a:t>
                      </a:r>
                    </a:p>
                    <a:p>
                      <a:pPr algn="l">
                        <a:defRPr sz="1600">
                          <a:uFill>
                            <a:solidFill>
                              <a:srgbClr val="000000"/>
                            </a:solidFill>
                          </a:uFill>
                          <a:latin typeface="Arial"/>
                          <a:ea typeface="Arial"/>
                          <a:cs typeface="Arial"/>
                          <a:sym typeface="Arial"/>
                        </a:defRPr>
                      </a:pPr>
                      <a:r>
                        <a:t>Degas</a:t>
                      </a:r>
                    </a:p>
                  </a:txBody>
                  <a:tcPr marL="0" marR="0" marT="0" marB="0" anchor="ctr" horzOverflow="overflow"/>
                </a:tc>
                <a:tc>
                  <a:txBody>
                    <a:bodyPr/>
                    <a:lstStyle/>
                    <a:p>
                      <a:pPr algn="l">
                        <a:defRPr sz="1600">
                          <a:uFill>
                            <a:solidFill>
                              <a:srgbClr val="000000"/>
                            </a:solidFill>
                          </a:uFill>
                          <a:latin typeface="Arial"/>
                          <a:ea typeface="Arial"/>
                          <a:cs typeface="Arial"/>
                          <a:sym typeface="Arial"/>
                        </a:defRPr>
                      </a:pPr>
                      <a:r>
                        <a:t>repasseuses</a:t>
                      </a:r>
                    </a:p>
                  </a:txBody>
                  <a:tcPr marL="0" marR="0" marT="0" marB="0" anchor="ctr" horzOverflow="overflow"/>
                </a:tc>
                <a:tc>
                  <a:txBody>
                    <a:bodyPr/>
                    <a:lstStyle/>
                    <a:p>
                      <a:pPr algn="l">
                        <a:defRPr sz="1600">
                          <a:uFill>
                            <a:solidFill>
                              <a:srgbClr val="000000"/>
                            </a:solidFill>
                          </a:uFill>
                          <a:latin typeface="Arial"/>
                          <a:ea typeface="Arial"/>
                          <a:cs typeface="Arial"/>
                          <a:sym typeface="Arial"/>
                        </a:defRPr>
                      </a:pPr>
                      <a:r>
                        <a:t>Difficile d’être debout toute la journée, trop chaud en été</a:t>
                      </a:r>
                    </a:p>
                  </a:txBody>
                  <a:tcPr marL="0" marR="0" marT="0" marB="0" anchor="ctr" horzOverflow="overflow"/>
                </a:tc>
                <a:tc>
                  <a:txBody>
                    <a:bodyPr/>
                    <a:lstStyle/>
                    <a:p>
                      <a:pPr algn="l">
                        <a:defRPr sz="1600">
                          <a:uFill>
                            <a:solidFill>
                              <a:srgbClr val="000000"/>
                            </a:solidFill>
                          </a:uFill>
                          <a:latin typeface="Arial"/>
                          <a:ea typeface="Arial"/>
                          <a:cs typeface="Arial"/>
                          <a:sym typeface="Arial"/>
                        </a:defRPr>
                      </a:pPr>
                      <a:r>
                        <a:rPr dirty="0" err="1"/>
                        <a:t>Une</a:t>
                      </a:r>
                      <a:r>
                        <a:rPr dirty="0"/>
                        <a:t> </a:t>
                      </a:r>
                      <a:r>
                        <a:rPr dirty="0" err="1"/>
                        <a:t>buanderie</a:t>
                      </a:r>
                      <a:r>
                        <a:rPr dirty="0"/>
                        <a:t>: services pour les gens riches</a:t>
                      </a:r>
                    </a:p>
                  </a:txBody>
                  <a:tcPr marL="0" marR="0" marT="0" marB="0" anchor="ctr" horzOverflow="overflow"/>
                </a:tc>
              </a:tr>
              <a:tr h="831552">
                <a:tc>
                  <a:txBody>
                    <a:bodyPr/>
                    <a:lstStyle/>
                    <a:p>
                      <a:pPr algn="l">
                        <a:defRPr sz="1600"/>
                      </a:pPr>
                      <a:endParaRPr/>
                    </a:p>
                  </a:txBody>
                  <a:tcPr marL="0" marR="0" marT="0" marB="0" anchor="ctr" horzOverflow="overflow"/>
                </a:tc>
                <a:tc>
                  <a:txBody>
                    <a:bodyPr/>
                    <a:lstStyle/>
                    <a:p>
                      <a:pPr algn="l">
                        <a:defRPr sz="1600"/>
                      </a:pPr>
                      <a:endParaRPr/>
                    </a:p>
                  </a:txBody>
                  <a:tcPr marL="0" marR="0" marT="0" marB="0" anchor="ctr" horzOverflow="overflow"/>
                </a:tc>
                <a:tc>
                  <a:txBody>
                    <a:bodyPr/>
                    <a:lstStyle/>
                    <a:p>
                      <a:pPr algn="l">
                        <a:defRPr sz="1600"/>
                      </a:pPr>
                      <a:endParaRPr/>
                    </a:p>
                  </a:txBody>
                  <a:tcPr marL="0" marR="0" marT="0" marB="0" anchor="ctr" horzOverflow="overflow"/>
                </a:tc>
                <a:tc>
                  <a:txBody>
                    <a:bodyPr/>
                    <a:lstStyle/>
                    <a:p>
                      <a:pPr algn="l">
                        <a:defRPr sz="1600"/>
                      </a:pPr>
                      <a:endParaRPr dirty="0"/>
                    </a:p>
                  </a:txBody>
                  <a:tcPr marL="0" marR="0" marT="0" marB="0" anchor="ctr" horzOverflow="overflow"/>
                </a:tc>
              </a:tr>
              <a:tr h="831552">
                <a:tc>
                  <a:txBody>
                    <a:bodyPr/>
                    <a:lstStyle/>
                    <a:p>
                      <a:pPr algn="l">
                        <a:defRPr sz="1600"/>
                      </a:pPr>
                      <a:endParaRPr/>
                    </a:p>
                  </a:txBody>
                  <a:tcPr marL="0" marR="0" marT="0" marB="0" anchor="ctr" horzOverflow="overflow"/>
                </a:tc>
                <a:tc>
                  <a:txBody>
                    <a:bodyPr/>
                    <a:lstStyle/>
                    <a:p>
                      <a:pPr algn="l">
                        <a:defRPr sz="1600"/>
                      </a:pPr>
                      <a:endParaRPr/>
                    </a:p>
                  </a:txBody>
                  <a:tcPr marL="0" marR="0" marT="0" marB="0" anchor="ctr" horzOverflow="overflow"/>
                </a:tc>
                <a:tc>
                  <a:txBody>
                    <a:bodyPr/>
                    <a:lstStyle/>
                    <a:p>
                      <a:pPr algn="l">
                        <a:defRPr sz="1600"/>
                      </a:pPr>
                      <a:endParaRPr/>
                    </a:p>
                  </a:txBody>
                  <a:tcPr marL="0" marR="0" marT="0" marB="0" anchor="ctr" horzOverflow="overflow"/>
                </a:tc>
                <a:tc>
                  <a:txBody>
                    <a:bodyPr/>
                    <a:lstStyle/>
                    <a:p>
                      <a:pPr algn="l">
                        <a:defRPr sz="1600"/>
                      </a:pPr>
                      <a:endParaRPr/>
                    </a:p>
                  </a:txBody>
                  <a:tcPr marL="0" marR="0" marT="0" marB="0" anchor="ctr" horzOverflow="overflow"/>
                </a:tc>
              </a:tr>
              <a:tr h="831552">
                <a:tc>
                  <a:txBody>
                    <a:bodyPr/>
                    <a:lstStyle/>
                    <a:p>
                      <a:pPr algn="l">
                        <a:defRPr sz="1600"/>
                      </a:pPr>
                      <a:endParaRPr/>
                    </a:p>
                  </a:txBody>
                  <a:tcPr marL="0" marR="0" marT="0" marB="0" anchor="ctr" horzOverflow="overflow"/>
                </a:tc>
                <a:tc>
                  <a:txBody>
                    <a:bodyPr/>
                    <a:lstStyle/>
                    <a:p>
                      <a:pPr algn="l">
                        <a:defRPr sz="1600"/>
                      </a:pPr>
                      <a:endParaRPr/>
                    </a:p>
                  </a:txBody>
                  <a:tcPr marL="0" marR="0" marT="0" marB="0" anchor="ctr" horzOverflow="overflow"/>
                </a:tc>
                <a:tc>
                  <a:txBody>
                    <a:bodyPr/>
                    <a:lstStyle/>
                    <a:p>
                      <a:pPr algn="l">
                        <a:defRPr sz="1600"/>
                      </a:pPr>
                      <a:endParaRPr/>
                    </a:p>
                  </a:txBody>
                  <a:tcPr marL="0" marR="0" marT="0" marB="0" anchor="ctr" horzOverflow="overflow"/>
                </a:tc>
                <a:tc>
                  <a:txBody>
                    <a:bodyPr/>
                    <a:lstStyle/>
                    <a:p>
                      <a:pPr algn="l">
                        <a:defRPr sz="1600"/>
                      </a:pPr>
                      <a:endParaRPr/>
                    </a:p>
                  </a:txBody>
                  <a:tcPr marL="0" marR="0" marT="0" marB="0" anchor="ctr" horzOverflow="overflow"/>
                </a:tc>
              </a:tr>
            </a:tbl>
          </a:graphicData>
        </a:graphic>
      </p:graphicFrame>
    </p:spTree>
    <p:extLst>
      <p:ext uri="{BB962C8B-B14F-4D97-AF65-F5344CB8AC3E}">
        <p14:creationId xmlns:p14="http://schemas.microsoft.com/office/powerpoint/2010/main" val="2866332152"/>
      </p:ext>
    </p:extLst>
  </p:cSld>
  <p:clrMapOvr>
    <a:masterClrMapping/>
  </p:clrMapOvr>
  <p:transition spd="slow"/>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5" name="palette.png"/>
          <p:cNvPicPr>
            <a:picLocks noChangeAspect="1"/>
          </p:cNvPicPr>
          <p:nvPr/>
        </p:nvPicPr>
        <p:blipFill>
          <a:blip r:embed="rId2">
            <a:extLst/>
          </a:blip>
          <a:stretch>
            <a:fillRect/>
          </a:stretch>
        </p:blipFill>
        <p:spPr>
          <a:xfrm>
            <a:off x="939800" y="895350"/>
            <a:ext cx="7518400" cy="5499100"/>
          </a:xfrm>
          <a:prstGeom prst="rect">
            <a:avLst/>
          </a:prstGeom>
          <a:ln w="12700">
            <a:miter lim="400000"/>
          </a:ln>
        </p:spPr>
      </p:pic>
      <p:sp>
        <p:nvSpPr>
          <p:cNvPr id="397" name="Shape 397"/>
          <p:cNvSpPr/>
          <p:nvPr/>
        </p:nvSpPr>
        <p:spPr>
          <a:xfrm>
            <a:off x="457200" y="-195262"/>
            <a:ext cx="8229600" cy="1143001"/>
          </a:xfrm>
          <a:prstGeom prst="rect">
            <a:avLst/>
          </a:prstGeom>
          <a:ln w="12700">
            <a:miter lim="400000"/>
          </a:ln>
          <a:extLst>
            <a:ext uri="{C572A759-6A51-4108-AA02-DFA0A04FC94B}">
              <ma14:wrappingTextBoxFlag xmlns="" xmlns:ma14="http://schemas.microsoft.com/office/mac/drawingml/2011/main" val="1"/>
            </a:ext>
          </a:extLst>
        </p:spPr>
        <p:txBody>
          <a:bodyPr lIns="45719" rIns="45719" anchor="ctr">
            <a:normAutofit/>
          </a:bodyPr>
          <a:lstStyle>
            <a:lvl1pPr algn="ctr">
              <a:defRPr sz="2800" b="1">
                <a:solidFill>
                  <a:srgbClr val="FFFFFF"/>
                </a:solidFill>
                <a:latin typeface="Arial"/>
                <a:ea typeface="Arial"/>
                <a:cs typeface="Arial"/>
                <a:sym typeface="Arial"/>
              </a:defRPr>
            </a:lvl1pPr>
          </a:lstStyle>
          <a:p>
            <a:endParaRPr/>
          </a:p>
        </p:txBody>
      </p:sp>
      <p:graphicFrame>
        <p:nvGraphicFramePr>
          <p:cNvPr id="399" name="Table 399"/>
          <p:cNvGraphicFramePr/>
          <p:nvPr>
            <p:extLst>
              <p:ext uri="{D42A27DB-BD31-4B8C-83A1-F6EECF244321}">
                <p14:modId xmlns:p14="http://schemas.microsoft.com/office/powerpoint/2010/main" val="1467297843"/>
              </p:ext>
            </p:extLst>
          </p:nvPr>
        </p:nvGraphicFramePr>
        <p:xfrm>
          <a:off x="263769" y="838201"/>
          <a:ext cx="8229600" cy="5725528"/>
        </p:xfrm>
        <a:graphic>
          <a:graphicData uri="http://schemas.openxmlformats.org/drawingml/2006/table">
            <a:tbl>
              <a:tblPr firstRow="1" bandRow="1"/>
              <a:tblGrid>
                <a:gridCol w="2057400"/>
                <a:gridCol w="2057400"/>
                <a:gridCol w="2057400"/>
                <a:gridCol w="2057400"/>
              </a:tblGrid>
              <a:tr h="2399320">
                <a:tc>
                  <a:txBody>
                    <a:bodyPr/>
                    <a:lstStyle/>
                    <a:p>
                      <a:pPr algn="ctr">
                        <a:defRPr sz="1700">
                          <a:uFill>
                            <a:solidFill>
                              <a:srgbClr val="000000"/>
                            </a:solidFill>
                          </a:uFill>
                          <a:latin typeface="Arial"/>
                          <a:ea typeface="Arial"/>
                          <a:cs typeface="Arial"/>
                          <a:sym typeface="Arial"/>
                        </a:defRPr>
                      </a:pPr>
                      <a:r>
                        <a:rPr dirty="0" err="1"/>
                        <a:t>Titre</a:t>
                      </a:r>
                      <a:r>
                        <a:rPr dirty="0"/>
                        <a:t> et Artiste</a:t>
                      </a:r>
                    </a:p>
                  </a:txBody>
                  <a:tcPr marL="0" marR="0" marT="0" marB="0" anchor="ctr" horzOverflow="overflow"/>
                </a:tc>
                <a:tc>
                  <a:txBody>
                    <a:bodyPr/>
                    <a:lstStyle/>
                    <a:p>
                      <a:pPr algn="ctr">
                        <a:defRPr sz="1700">
                          <a:uFill>
                            <a:solidFill>
                              <a:srgbClr val="000000"/>
                            </a:solidFill>
                          </a:uFill>
                          <a:latin typeface="Arial"/>
                          <a:ea typeface="Arial"/>
                          <a:cs typeface="Arial"/>
                          <a:sym typeface="Arial"/>
                        </a:defRPr>
                      </a:pPr>
                      <a:r>
                        <a:t>Profession ou tâche</a:t>
                      </a:r>
                    </a:p>
                  </a:txBody>
                  <a:tcPr marL="0" marR="0" marT="0" marB="0" anchor="ctr" horzOverflow="overflow"/>
                </a:tc>
                <a:tc>
                  <a:txBody>
                    <a:bodyPr/>
                    <a:lstStyle/>
                    <a:p>
                      <a:pPr algn="ctr">
                        <a:defRPr sz="1700">
                          <a:uFill>
                            <a:solidFill>
                              <a:srgbClr val="000000"/>
                            </a:solidFill>
                          </a:uFill>
                          <a:latin typeface="Arial"/>
                          <a:ea typeface="Arial"/>
                          <a:cs typeface="Arial"/>
                          <a:sym typeface="Arial"/>
                        </a:defRPr>
                      </a:pPr>
                      <a:r>
                        <a:t>Description du travail</a:t>
                      </a:r>
                    </a:p>
                  </a:txBody>
                  <a:tcPr marL="0" marR="0" marT="0" marB="0" anchor="ctr" horzOverflow="overflow"/>
                </a:tc>
                <a:tc>
                  <a:txBody>
                    <a:bodyPr/>
                    <a:lstStyle/>
                    <a:p>
                      <a:pPr algn="ctr">
                        <a:defRPr sz="1700">
                          <a:uFill>
                            <a:solidFill>
                              <a:srgbClr val="000000"/>
                            </a:solidFill>
                          </a:uFill>
                          <a:latin typeface="Arial"/>
                          <a:ea typeface="Arial"/>
                          <a:cs typeface="Arial"/>
                          <a:sym typeface="Arial"/>
                        </a:defRPr>
                      </a:pPr>
                      <a:r>
                        <a:rPr lang="en-US" dirty="0" err="1" smtClean="0"/>
                        <a:t>Endroit</a:t>
                      </a:r>
                      <a:endParaRPr dirty="0"/>
                    </a:p>
                  </a:txBody>
                  <a:tcPr marL="0" marR="0" marT="0" marB="0" anchor="ctr" horzOverflow="overflow"/>
                </a:tc>
              </a:tr>
              <a:tr h="831552">
                <a:tc>
                  <a:txBody>
                    <a:bodyPr/>
                    <a:lstStyle/>
                    <a:p>
                      <a:pPr algn="l">
                        <a:defRPr sz="1600">
                          <a:uFill>
                            <a:solidFill>
                              <a:srgbClr val="000000"/>
                            </a:solidFill>
                          </a:uFill>
                          <a:latin typeface="Arial"/>
                          <a:ea typeface="Arial"/>
                          <a:cs typeface="Arial"/>
                          <a:sym typeface="Arial"/>
                        </a:defRPr>
                      </a:pPr>
                      <a:r>
                        <a:rPr i="1"/>
                        <a:t>Repasseuses,</a:t>
                      </a:r>
                    </a:p>
                    <a:p>
                      <a:pPr algn="l">
                        <a:defRPr sz="1600">
                          <a:uFill>
                            <a:solidFill>
                              <a:srgbClr val="000000"/>
                            </a:solidFill>
                          </a:uFill>
                          <a:latin typeface="Arial"/>
                          <a:ea typeface="Arial"/>
                          <a:cs typeface="Arial"/>
                          <a:sym typeface="Arial"/>
                        </a:defRPr>
                      </a:pPr>
                      <a:r>
                        <a:t>Degas</a:t>
                      </a:r>
                    </a:p>
                  </a:txBody>
                  <a:tcPr marL="0" marR="0" marT="0" marB="0" anchor="ctr" horzOverflow="overflow"/>
                </a:tc>
                <a:tc>
                  <a:txBody>
                    <a:bodyPr/>
                    <a:lstStyle/>
                    <a:p>
                      <a:pPr algn="l">
                        <a:defRPr sz="1600">
                          <a:uFill>
                            <a:solidFill>
                              <a:srgbClr val="000000"/>
                            </a:solidFill>
                          </a:uFill>
                          <a:latin typeface="Arial"/>
                          <a:ea typeface="Arial"/>
                          <a:cs typeface="Arial"/>
                          <a:sym typeface="Arial"/>
                        </a:defRPr>
                      </a:pPr>
                      <a:r>
                        <a:t>repasseuses</a:t>
                      </a:r>
                    </a:p>
                  </a:txBody>
                  <a:tcPr marL="0" marR="0" marT="0" marB="0" anchor="ctr" horzOverflow="overflow"/>
                </a:tc>
                <a:tc>
                  <a:txBody>
                    <a:bodyPr/>
                    <a:lstStyle/>
                    <a:p>
                      <a:pPr algn="l">
                        <a:defRPr sz="1600">
                          <a:uFill>
                            <a:solidFill>
                              <a:srgbClr val="000000"/>
                            </a:solidFill>
                          </a:uFill>
                          <a:latin typeface="Arial"/>
                          <a:ea typeface="Arial"/>
                          <a:cs typeface="Arial"/>
                          <a:sym typeface="Arial"/>
                        </a:defRPr>
                      </a:pPr>
                      <a:r>
                        <a:t>Difficile d’être debout toute la journée, trop chaud en été</a:t>
                      </a:r>
                    </a:p>
                  </a:txBody>
                  <a:tcPr marL="0" marR="0" marT="0" marB="0" anchor="ctr" horzOverflow="overflow"/>
                </a:tc>
                <a:tc>
                  <a:txBody>
                    <a:bodyPr/>
                    <a:lstStyle/>
                    <a:p>
                      <a:pPr algn="l">
                        <a:defRPr sz="1600">
                          <a:uFill>
                            <a:solidFill>
                              <a:srgbClr val="000000"/>
                            </a:solidFill>
                          </a:uFill>
                          <a:latin typeface="Arial"/>
                          <a:ea typeface="Arial"/>
                          <a:cs typeface="Arial"/>
                          <a:sym typeface="Arial"/>
                        </a:defRPr>
                      </a:pPr>
                      <a:r>
                        <a:rPr dirty="0" err="1"/>
                        <a:t>Une</a:t>
                      </a:r>
                      <a:r>
                        <a:rPr dirty="0"/>
                        <a:t> </a:t>
                      </a:r>
                      <a:r>
                        <a:rPr dirty="0" err="1"/>
                        <a:t>buanderie</a:t>
                      </a:r>
                      <a:r>
                        <a:rPr dirty="0"/>
                        <a:t>: services pour les gens riches</a:t>
                      </a:r>
                    </a:p>
                  </a:txBody>
                  <a:tcPr marL="0" marR="0" marT="0" marB="0" anchor="ctr" horzOverflow="overflow"/>
                </a:tc>
              </a:tr>
              <a:tr h="831552">
                <a:tc>
                  <a:txBody>
                    <a:bodyPr/>
                    <a:lstStyle/>
                    <a:p>
                      <a:pPr algn="l">
                        <a:defRPr sz="1600"/>
                      </a:pPr>
                      <a:endParaRPr/>
                    </a:p>
                  </a:txBody>
                  <a:tcPr marL="0" marR="0" marT="0" marB="0" anchor="ctr" horzOverflow="overflow"/>
                </a:tc>
                <a:tc>
                  <a:txBody>
                    <a:bodyPr/>
                    <a:lstStyle/>
                    <a:p>
                      <a:pPr algn="l">
                        <a:defRPr sz="1600"/>
                      </a:pPr>
                      <a:endParaRPr/>
                    </a:p>
                  </a:txBody>
                  <a:tcPr marL="0" marR="0" marT="0" marB="0" anchor="ctr" horzOverflow="overflow"/>
                </a:tc>
                <a:tc>
                  <a:txBody>
                    <a:bodyPr/>
                    <a:lstStyle/>
                    <a:p>
                      <a:pPr algn="l">
                        <a:defRPr sz="1600"/>
                      </a:pPr>
                      <a:endParaRPr/>
                    </a:p>
                  </a:txBody>
                  <a:tcPr marL="0" marR="0" marT="0" marB="0" anchor="ctr" horzOverflow="overflow"/>
                </a:tc>
                <a:tc>
                  <a:txBody>
                    <a:bodyPr/>
                    <a:lstStyle/>
                    <a:p>
                      <a:pPr algn="l">
                        <a:defRPr sz="1600"/>
                      </a:pPr>
                      <a:endParaRPr dirty="0"/>
                    </a:p>
                  </a:txBody>
                  <a:tcPr marL="0" marR="0" marT="0" marB="0" anchor="ctr" horzOverflow="overflow"/>
                </a:tc>
              </a:tr>
              <a:tr h="831552">
                <a:tc>
                  <a:txBody>
                    <a:bodyPr/>
                    <a:lstStyle/>
                    <a:p>
                      <a:pPr algn="l">
                        <a:defRPr sz="1600"/>
                      </a:pPr>
                      <a:endParaRPr/>
                    </a:p>
                  </a:txBody>
                  <a:tcPr marL="0" marR="0" marT="0" marB="0" anchor="ctr" horzOverflow="overflow"/>
                </a:tc>
                <a:tc>
                  <a:txBody>
                    <a:bodyPr/>
                    <a:lstStyle/>
                    <a:p>
                      <a:pPr algn="l">
                        <a:defRPr sz="1600"/>
                      </a:pPr>
                      <a:endParaRPr/>
                    </a:p>
                  </a:txBody>
                  <a:tcPr marL="0" marR="0" marT="0" marB="0" anchor="ctr" horzOverflow="overflow"/>
                </a:tc>
                <a:tc>
                  <a:txBody>
                    <a:bodyPr/>
                    <a:lstStyle/>
                    <a:p>
                      <a:pPr algn="l">
                        <a:defRPr sz="1600"/>
                      </a:pPr>
                      <a:endParaRPr/>
                    </a:p>
                  </a:txBody>
                  <a:tcPr marL="0" marR="0" marT="0" marB="0" anchor="ctr" horzOverflow="overflow"/>
                </a:tc>
                <a:tc>
                  <a:txBody>
                    <a:bodyPr/>
                    <a:lstStyle/>
                    <a:p>
                      <a:pPr algn="l">
                        <a:defRPr sz="1600"/>
                      </a:pPr>
                      <a:endParaRPr/>
                    </a:p>
                  </a:txBody>
                  <a:tcPr marL="0" marR="0" marT="0" marB="0" anchor="ctr" horzOverflow="overflow"/>
                </a:tc>
              </a:tr>
              <a:tr h="831552">
                <a:tc>
                  <a:txBody>
                    <a:bodyPr/>
                    <a:lstStyle/>
                    <a:p>
                      <a:pPr algn="l">
                        <a:defRPr sz="1600"/>
                      </a:pPr>
                      <a:endParaRPr/>
                    </a:p>
                  </a:txBody>
                  <a:tcPr marL="0" marR="0" marT="0" marB="0" anchor="ctr" horzOverflow="overflow"/>
                </a:tc>
                <a:tc>
                  <a:txBody>
                    <a:bodyPr/>
                    <a:lstStyle/>
                    <a:p>
                      <a:pPr algn="l">
                        <a:defRPr sz="1600"/>
                      </a:pPr>
                      <a:endParaRPr/>
                    </a:p>
                  </a:txBody>
                  <a:tcPr marL="0" marR="0" marT="0" marB="0" anchor="ctr" horzOverflow="overflow"/>
                </a:tc>
                <a:tc>
                  <a:txBody>
                    <a:bodyPr/>
                    <a:lstStyle/>
                    <a:p>
                      <a:pPr algn="l">
                        <a:defRPr sz="1600"/>
                      </a:pPr>
                      <a:endParaRPr/>
                    </a:p>
                  </a:txBody>
                  <a:tcPr marL="0" marR="0" marT="0" marB="0" anchor="ctr" horzOverflow="overflow"/>
                </a:tc>
                <a:tc>
                  <a:txBody>
                    <a:bodyPr/>
                    <a:lstStyle/>
                    <a:p>
                      <a:pPr algn="l">
                        <a:defRPr sz="1600"/>
                      </a:pPr>
                      <a:endParaRPr/>
                    </a:p>
                  </a:txBody>
                  <a:tcPr marL="0" marR="0" marT="0" marB="0" anchor="ctr" horzOverflow="overflow"/>
                </a:tc>
              </a:tr>
            </a:tbl>
          </a:graphicData>
        </a:graphic>
      </p:graphicFrame>
    </p:spTree>
    <p:extLst>
      <p:ext uri="{BB962C8B-B14F-4D97-AF65-F5344CB8AC3E}">
        <p14:creationId xmlns:p14="http://schemas.microsoft.com/office/powerpoint/2010/main" val="65589788"/>
      </p:ext>
    </p:extLst>
  </p:cSld>
  <p:clrMapOvr>
    <a:masterClrMapping/>
  </p:clrMapOvr>
  <p:transition spd="slow"/>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64</TotalTime>
  <Words>1631</Words>
  <Application>Microsoft Office PowerPoint</Application>
  <PresentationFormat>On-screen Show (4:3)</PresentationFormat>
  <Paragraphs>329</Paragraphs>
  <Slides>24</Slides>
  <Notes>0</Notes>
  <HiddenSlides>0</HiddenSlides>
  <MMClips>0</MMClips>
  <ScaleCrop>false</ScaleCrop>
  <HeadingPairs>
    <vt:vector size="4" baseType="variant">
      <vt:variant>
        <vt:lpstr>Theme</vt:lpstr>
      </vt:variant>
      <vt:variant>
        <vt:i4>1</vt:i4>
      </vt:variant>
      <vt:variant>
        <vt:lpstr>Slide Titles</vt:lpstr>
      </vt:variant>
      <vt:variant>
        <vt:i4>24</vt:i4>
      </vt:variant>
    </vt:vector>
  </HeadingPairs>
  <TitlesOfParts>
    <vt:vector size="25" baseType="lpstr">
      <vt:lpstr>Office Theme</vt:lpstr>
      <vt:lpstr>PowerPoint Presentation</vt:lpstr>
      <vt:lpstr> </vt:lpstr>
      <vt:lpstr>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Nathalie Gaillot</dc:creator>
  <cp:lastModifiedBy>Nathalie Gaillot</cp:lastModifiedBy>
  <cp:revision>19</cp:revision>
  <dcterms:created xsi:type="dcterms:W3CDTF">2006-08-16T00:00:00Z</dcterms:created>
  <dcterms:modified xsi:type="dcterms:W3CDTF">2016-01-20T16:29:15Z</dcterms:modified>
</cp:coreProperties>
</file>